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95"/>
  </p:notesMasterIdLst>
  <p:handoutMasterIdLst>
    <p:handoutMasterId r:id="rId96"/>
  </p:handoutMasterIdLst>
  <p:sldIdLst>
    <p:sldId id="356" r:id="rId2"/>
    <p:sldId id="274" r:id="rId3"/>
    <p:sldId id="369" r:id="rId4"/>
    <p:sldId id="403" r:id="rId5"/>
    <p:sldId id="275" r:id="rId6"/>
    <p:sldId id="382" r:id="rId7"/>
    <p:sldId id="378" r:id="rId8"/>
    <p:sldId id="354" r:id="rId9"/>
    <p:sldId id="352" r:id="rId10"/>
    <p:sldId id="404" r:id="rId11"/>
    <p:sldId id="276" r:id="rId12"/>
    <p:sldId id="379" r:id="rId13"/>
    <p:sldId id="277" r:id="rId14"/>
    <p:sldId id="380" r:id="rId15"/>
    <p:sldId id="389" r:id="rId16"/>
    <p:sldId id="278" r:id="rId17"/>
    <p:sldId id="323" r:id="rId18"/>
    <p:sldId id="401" r:id="rId19"/>
    <p:sldId id="383" r:id="rId20"/>
    <p:sldId id="384" r:id="rId21"/>
    <p:sldId id="385" r:id="rId22"/>
    <p:sldId id="281" r:id="rId23"/>
    <p:sldId id="405" r:id="rId24"/>
    <p:sldId id="324" r:id="rId25"/>
    <p:sldId id="325" r:id="rId26"/>
    <p:sldId id="370" r:id="rId27"/>
    <p:sldId id="371" r:id="rId28"/>
    <p:sldId id="410" r:id="rId29"/>
    <p:sldId id="368" r:id="rId30"/>
    <p:sldId id="282" r:id="rId31"/>
    <p:sldId id="329" r:id="rId32"/>
    <p:sldId id="328" r:id="rId33"/>
    <p:sldId id="330" r:id="rId34"/>
    <p:sldId id="283" r:id="rId35"/>
    <p:sldId id="331" r:id="rId36"/>
    <p:sldId id="390" r:id="rId37"/>
    <p:sldId id="332" r:id="rId38"/>
    <p:sldId id="284" r:id="rId39"/>
    <p:sldId id="333" r:id="rId40"/>
    <p:sldId id="334" r:id="rId41"/>
    <p:sldId id="285" r:id="rId42"/>
    <p:sldId id="402" r:id="rId43"/>
    <p:sldId id="335" r:id="rId44"/>
    <p:sldId id="287" r:id="rId45"/>
    <p:sldId id="336" r:id="rId46"/>
    <p:sldId id="392" r:id="rId47"/>
    <p:sldId id="393" r:id="rId48"/>
    <p:sldId id="288" r:id="rId49"/>
    <p:sldId id="337" r:id="rId50"/>
    <p:sldId id="391" r:id="rId51"/>
    <p:sldId id="289" r:id="rId52"/>
    <p:sldId id="400" r:id="rId53"/>
    <p:sldId id="411" r:id="rId54"/>
    <p:sldId id="290" r:id="rId55"/>
    <p:sldId id="291" r:id="rId56"/>
    <p:sldId id="292" r:id="rId57"/>
    <p:sldId id="293" r:id="rId58"/>
    <p:sldId id="395" r:id="rId59"/>
    <p:sldId id="406" r:id="rId60"/>
    <p:sldId id="294" r:id="rId61"/>
    <p:sldId id="295" r:id="rId62"/>
    <p:sldId id="365" r:id="rId63"/>
    <p:sldId id="338" r:id="rId64"/>
    <p:sldId id="296" r:id="rId65"/>
    <p:sldId id="339" r:id="rId66"/>
    <p:sldId id="297" r:id="rId67"/>
    <p:sldId id="298" r:id="rId68"/>
    <p:sldId id="381" r:id="rId69"/>
    <p:sldId id="407" r:id="rId70"/>
    <p:sldId id="326" r:id="rId71"/>
    <p:sldId id="327" r:id="rId72"/>
    <p:sldId id="375" r:id="rId73"/>
    <p:sldId id="408" r:id="rId74"/>
    <p:sldId id="372" r:id="rId75"/>
    <p:sldId id="373" r:id="rId76"/>
    <p:sldId id="374" r:id="rId77"/>
    <p:sldId id="376" r:id="rId78"/>
    <p:sldId id="377" r:id="rId79"/>
    <p:sldId id="409" r:id="rId80"/>
    <p:sldId id="396" r:id="rId81"/>
    <p:sldId id="299" r:id="rId82"/>
    <p:sldId id="366" r:id="rId83"/>
    <p:sldId id="340" r:id="rId84"/>
    <p:sldId id="300" r:id="rId85"/>
    <p:sldId id="343" r:id="rId86"/>
    <p:sldId id="342" r:id="rId87"/>
    <p:sldId id="412" r:id="rId88"/>
    <p:sldId id="344" r:id="rId89"/>
    <p:sldId id="345" r:id="rId90"/>
    <p:sldId id="346" r:id="rId91"/>
    <p:sldId id="318" r:id="rId92"/>
    <p:sldId id="413" r:id="rId93"/>
    <p:sldId id="363" r:id="rId94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" userDrawn="1">
          <p15:clr>
            <a:srgbClr val="A4A3A4"/>
          </p15:clr>
        </p15:guide>
        <p15:guide id="2" pos="6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6600"/>
    <a:srgbClr val="FF0000"/>
    <a:srgbClr val="0099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34" autoAdjust="0"/>
  </p:normalViewPr>
  <p:slideViewPr>
    <p:cSldViewPr snapToGrid="0">
      <p:cViewPr varScale="1">
        <p:scale>
          <a:sx n="84" d="100"/>
          <a:sy n="84" d="100"/>
        </p:scale>
        <p:origin x="63" y="132"/>
      </p:cViewPr>
      <p:guideLst>
        <p:guide orient="horz" pos="808"/>
        <p:guide pos="6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22738" y="0"/>
            <a:ext cx="320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6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6700"/>
            <a:ext cx="320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6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22738" y="9156700"/>
            <a:ext cx="320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2E42D111-F465-40E7-B8AE-010B1F80E0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294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800" units="cm"/>
          <inkml:channel name="Y" type="integer" max="6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1-11-29T03:57:06.9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800" units="cm"/>
          <inkml:channel name="Y" type="integer" max="6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1-11-29T04:05:50.0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01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DAE716D0-231E-411C-903E-7DF0D70F85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0573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5C57654-0FF3-4004-B1B2-9C347C76016A}" type="slidenum">
              <a:rPr lang="zh-CN" altLang="en-US" smtClean="0">
                <a:latin typeface="Times New Roman" pitchFamily="18" charset="0"/>
              </a:rPr>
              <a:pPr/>
              <a:t>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D3B7B25-A7A8-46BE-B67B-0CBA0BFC09EB}" type="slidenum">
              <a:rPr lang="zh-CN" altLang="en-US" smtClean="0">
                <a:latin typeface="Times New Roman" pitchFamily="18" charset="0"/>
              </a:rPr>
              <a:pPr/>
              <a:t>13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49E9C5E-D3F4-449C-A45E-EE08F6820416}" type="slidenum">
              <a:rPr lang="zh-CN" altLang="en-US" smtClean="0">
                <a:latin typeface="Times New Roman" pitchFamily="18" charset="0"/>
              </a:rPr>
              <a:pPr/>
              <a:t>14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DF8770F-82BA-4C8C-8441-F82B42529DDA}" type="slidenum">
              <a:rPr lang="zh-CN" altLang="en-US" smtClean="0">
                <a:latin typeface="Times New Roman" pitchFamily="18" charset="0"/>
              </a:rPr>
              <a:pPr/>
              <a:t>16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6D264AE-7397-40A7-8D4F-7D06F2364B3F}" type="slidenum">
              <a:rPr lang="zh-CN" altLang="en-US" smtClean="0">
                <a:latin typeface="Times New Roman" pitchFamily="18" charset="0"/>
              </a:rPr>
              <a:pPr/>
              <a:t>17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293525A-8DDD-4294-8CBA-F3A6ABD220C5}" type="slidenum">
              <a:rPr lang="en-US" altLang="zh-CN" smtClean="0">
                <a:latin typeface="Times New Roman" pitchFamily="18" charset="0"/>
              </a:rPr>
              <a:pPr/>
              <a:t>18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63DF64A-A392-472F-82D1-A3808BA43B1F}" type="slidenum">
              <a:rPr lang="zh-CN" altLang="en-US" smtClean="0">
                <a:latin typeface="Times New Roman" pitchFamily="18" charset="0"/>
              </a:rPr>
              <a:pPr/>
              <a:t>22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83C86E1-C69A-423F-83F6-C7E0522F8E6C}" type="slidenum">
              <a:rPr lang="zh-CN" altLang="en-US" smtClean="0">
                <a:latin typeface="Times New Roman" pitchFamily="18" charset="0"/>
              </a:rPr>
              <a:pPr/>
              <a:t>24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E9FC82D-CB93-41EF-AE93-3DFF525EB148}" type="slidenum">
              <a:rPr lang="zh-CN" altLang="en-US" smtClean="0">
                <a:latin typeface="Times New Roman" pitchFamily="18" charset="0"/>
              </a:rPr>
              <a:pPr/>
              <a:t>25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7127A3C-AF10-47AC-82A8-47AFD683B12B}" type="slidenum">
              <a:rPr lang="zh-CN" altLang="en-US" smtClean="0">
                <a:latin typeface="Times New Roman" pitchFamily="18" charset="0"/>
              </a:rPr>
              <a:pPr/>
              <a:t>26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3605FF-ABD3-48DC-A467-8351BB32055F}" type="slidenum">
              <a:rPr lang="zh-CN" altLang="en-US" smtClean="0">
                <a:latin typeface="Times New Roman" pitchFamily="18" charset="0"/>
              </a:rPr>
              <a:pPr/>
              <a:t>27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515583D-3CC4-4962-BB60-90512DB35DE8}" type="slidenum">
              <a:rPr lang="zh-CN" altLang="en-US" smtClean="0">
                <a:latin typeface="Times New Roman" pitchFamily="18" charset="0"/>
              </a:rPr>
              <a:pPr/>
              <a:t>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8A88A2D-77C7-4C5E-B8CA-451BA3A81702}" type="slidenum">
              <a:rPr lang="zh-CN" altLang="en-US" smtClean="0">
                <a:latin typeface="Times New Roman" pitchFamily="18" charset="0"/>
              </a:rPr>
              <a:pPr/>
              <a:t>29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B700A4F-703B-4A05-B178-22411DF2BDAB}" type="slidenum">
              <a:rPr lang="zh-CN" altLang="en-US" smtClean="0">
                <a:latin typeface="Times New Roman" pitchFamily="18" charset="0"/>
              </a:rPr>
              <a:pPr/>
              <a:t>30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9B8F33-FCC0-4468-AF63-9FFC8A883F19}" type="slidenum">
              <a:rPr lang="zh-CN" altLang="en-US" smtClean="0">
                <a:latin typeface="Times New Roman" pitchFamily="18" charset="0"/>
              </a:rPr>
              <a:pPr/>
              <a:t>31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9EB7B11-2847-4059-928B-0B8C3CF584C0}" type="slidenum">
              <a:rPr lang="zh-CN" altLang="en-US" smtClean="0">
                <a:latin typeface="Times New Roman" pitchFamily="18" charset="0"/>
              </a:rPr>
              <a:pPr/>
              <a:t>32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A360C0B-7502-4F9A-B4CA-B6D223588857}" type="slidenum">
              <a:rPr lang="zh-CN" altLang="en-US" smtClean="0">
                <a:latin typeface="Times New Roman" pitchFamily="18" charset="0"/>
              </a:rPr>
              <a:pPr/>
              <a:t>33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8E3AA06-B450-4F25-A0AA-BB2F0D0B5FF2}" type="slidenum">
              <a:rPr lang="zh-CN" altLang="en-US" smtClean="0">
                <a:latin typeface="Times New Roman" pitchFamily="18" charset="0"/>
              </a:rPr>
              <a:pPr/>
              <a:t>34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EA30B7C-914C-44AB-A1F8-6870D95EA3E8}" type="slidenum">
              <a:rPr lang="zh-CN" altLang="en-US" smtClean="0">
                <a:latin typeface="Times New Roman" pitchFamily="18" charset="0"/>
              </a:rPr>
              <a:pPr/>
              <a:t>35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493785B-6EEA-48F9-BC35-234FF270344D}" type="slidenum">
              <a:rPr lang="zh-CN" altLang="en-US" smtClean="0">
                <a:latin typeface="Times New Roman" pitchFamily="18" charset="0"/>
              </a:rPr>
              <a:pPr/>
              <a:t>37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8DCC6B6-9FF0-4A9C-9D77-CE5EB0CA59AD}" type="slidenum">
              <a:rPr lang="zh-CN" altLang="en-US" smtClean="0">
                <a:latin typeface="Times New Roman" pitchFamily="18" charset="0"/>
              </a:rPr>
              <a:pPr/>
              <a:t>38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CFE846E-EDC7-45B9-A2A7-535AF390EBB8}" type="slidenum">
              <a:rPr lang="zh-CN" altLang="en-US" smtClean="0">
                <a:latin typeface="Times New Roman" pitchFamily="18" charset="0"/>
              </a:rPr>
              <a:pPr/>
              <a:t>39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41715CF-7D71-4FC5-B978-7D3579251A06}" type="slidenum">
              <a:rPr lang="zh-CN" altLang="en-US" smtClean="0">
                <a:latin typeface="Times New Roman" pitchFamily="18" charset="0"/>
              </a:rPr>
              <a:pPr/>
              <a:t>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A3C5C76-65ED-4CBF-9644-A7D2BFEFD54D}" type="slidenum">
              <a:rPr lang="zh-CN" altLang="en-US" smtClean="0">
                <a:latin typeface="Times New Roman" pitchFamily="18" charset="0"/>
              </a:rPr>
              <a:pPr/>
              <a:t>40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30501F7-A0CE-4413-8164-D7FA8140B637}" type="slidenum">
              <a:rPr lang="zh-CN" altLang="en-US" smtClean="0">
                <a:latin typeface="Times New Roman" pitchFamily="18" charset="0"/>
              </a:rPr>
              <a:pPr/>
              <a:t>41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5A6D442-D143-49D4-BF20-DAD531C21C65}" type="slidenum">
              <a:rPr lang="zh-CN" altLang="en-US" smtClean="0">
                <a:latin typeface="Times New Roman" pitchFamily="18" charset="0"/>
              </a:rPr>
              <a:pPr/>
              <a:t>42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72B07C6-2BA3-46CA-B6EC-C14D78A4A0A5}" type="slidenum">
              <a:rPr lang="zh-CN" altLang="en-US" smtClean="0">
                <a:latin typeface="Times New Roman" pitchFamily="18" charset="0"/>
              </a:rPr>
              <a:pPr/>
              <a:t>43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C2731CC-106B-493F-A4EF-9E3E64D143E1}" type="slidenum">
              <a:rPr lang="zh-CN" altLang="en-US" smtClean="0">
                <a:latin typeface="Times New Roman" pitchFamily="18" charset="0"/>
              </a:rPr>
              <a:pPr/>
              <a:t>44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A850C3E-D572-4463-B262-B216F7B1FA62}" type="slidenum">
              <a:rPr lang="zh-CN" altLang="en-US" smtClean="0">
                <a:latin typeface="Times New Roman" pitchFamily="18" charset="0"/>
              </a:rPr>
              <a:pPr/>
              <a:t>45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44259A8-5FF0-46F8-A5A5-614E72547D3A}" type="slidenum">
              <a:rPr lang="zh-CN" altLang="en-US" smtClean="0">
                <a:latin typeface="Times New Roman" pitchFamily="18" charset="0"/>
              </a:rPr>
              <a:pPr/>
              <a:t>48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CE8698C-F09E-4815-BD71-864B95F211F3}" type="slidenum">
              <a:rPr lang="zh-CN" altLang="en-US" smtClean="0">
                <a:latin typeface="Times New Roman" pitchFamily="18" charset="0"/>
              </a:rPr>
              <a:pPr/>
              <a:t>49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49307C1-A008-4C15-9C21-551B8FA3B146}" type="slidenum">
              <a:rPr lang="zh-CN" altLang="en-US" smtClean="0">
                <a:latin typeface="Times New Roman" pitchFamily="18" charset="0"/>
              </a:rPr>
              <a:pPr/>
              <a:t>51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5A62879-B107-468C-A5C7-FE5F5AA1A44C}" type="slidenum">
              <a:rPr lang="zh-CN" altLang="en-US" smtClean="0">
                <a:latin typeface="Times New Roman" pitchFamily="18" charset="0"/>
              </a:rPr>
              <a:pPr/>
              <a:t>54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45F8159-7BB6-4A8F-96F9-5621D2E4AC50}" type="slidenum">
              <a:rPr lang="zh-CN" altLang="en-US" smtClean="0">
                <a:latin typeface="Times New Roman" pitchFamily="18" charset="0"/>
              </a:rPr>
              <a:pPr/>
              <a:t>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640CC3-A886-49C5-B9A4-F078917AC775}" type="slidenum">
              <a:rPr lang="zh-CN" altLang="en-US" smtClean="0">
                <a:latin typeface="Times New Roman" pitchFamily="18" charset="0"/>
              </a:rPr>
              <a:pPr/>
              <a:t>55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46C4B4E-3C11-4E72-ACA2-45C1E4289A54}" type="slidenum">
              <a:rPr lang="zh-CN" altLang="en-US" smtClean="0">
                <a:latin typeface="Times New Roman" pitchFamily="18" charset="0"/>
              </a:rPr>
              <a:pPr/>
              <a:t>56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B42EED6-0C97-451D-BE97-D0E4B244BAB1}" type="slidenum">
              <a:rPr lang="zh-CN" altLang="en-US" smtClean="0">
                <a:latin typeface="Times New Roman" pitchFamily="18" charset="0"/>
              </a:rPr>
              <a:pPr/>
              <a:t>57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C9125CA-D0A9-40DF-A8D2-9C200A6FED0D}" type="slidenum">
              <a:rPr lang="zh-CN" altLang="en-US" smtClean="0">
                <a:latin typeface="Times New Roman" pitchFamily="18" charset="0"/>
              </a:rPr>
              <a:pPr/>
              <a:t>60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7EA8A72-5311-4A68-BE45-38CAFDA82D0B}" type="slidenum">
              <a:rPr lang="zh-CN" altLang="en-US" smtClean="0">
                <a:latin typeface="Times New Roman" pitchFamily="18" charset="0"/>
              </a:rPr>
              <a:pPr/>
              <a:t>61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79A9F2D-8C69-43E4-95F2-CF926CB0D75C}" type="slidenum">
              <a:rPr lang="zh-CN" altLang="en-US" smtClean="0">
                <a:latin typeface="Times New Roman" pitchFamily="18" charset="0"/>
              </a:rPr>
              <a:pPr/>
              <a:t>62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0FABFA5-433E-4815-840F-5C05DF1FFC53}" type="slidenum">
              <a:rPr lang="zh-CN" altLang="en-US" smtClean="0">
                <a:latin typeface="Times New Roman" pitchFamily="18" charset="0"/>
              </a:rPr>
              <a:pPr/>
              <a:t>63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B32E29-1019-4C8B-84D1-2F6A140776E1}" type="slidenum">
              <a:rPr lang="zh-CN" altLang="en-US" smtClean="0">
                <a:latin typeface="Times New Roman" pitchFamily="18" charset="0"/>
              </a:rPr>
              <a:pPr/>
              <a:t>64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0B548E3-1987-40B5-8722-4CB84A11FF50}" type="slidenum">
              <a:rPr lang="zh-CN" altLang="en-US" smtClean="0">
                <a:latin typeface="Times New Roman" pitchFamily="18" charset="0"/>
              </a:rPr>
              <a:pPr/>
              <a:t>65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3600738-1B1F-469F-BE90-45E215D4197F}" type="slidenum">
              <a:rPr lang="zh-CN" altLang="en-US" smtClean="0">
                <a:latin typeface="Times New Roman" pitchFamily="18" charset="0"/>
              </a:rPr>
              <a:pPr/>
              <a:t>66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AA1D12D-A985-45F5-AC11-7A265BBEAF00}" type="slidenum">
              <a:rPr lang="zh-CN" altLang="en-US" smtClean="0">
                <a:latin typeface="Times New Roman" pitchFamily="18" charset="0"/>
              </a:rPr>
              <a:pPr/>
              <a:t>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E603210-D912-4A74-A968-6A061EC288D6}" type="slidenum">
              <a:rPr lang="zh-CN" altLang="en-US" smtClean="0">
                <a:latin typeface="Times New Roman" pitchFamily="18" charset="0"/>
              </a:rPr>
              <a:pPr/>
              <a:t>67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F7699B-644A-47AD-85C4-41F33DB6A7F9}" type="slidenum">
              <a:rPr lang="zh-CN" altLang="en-US" smtClean="0">
                <a:latin typeface="Times New Roman" pitchFamily="18" charset="0"/>
              </a:rPr>
              <a:pPr/>
              <a:t>70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38F9DD2-2AEA-49B7-975C-8CD8F55C6D02}" type="slidenum">
              <a:rPr lang="zh-CN" altLang="en-US" smtClean="0">
                <a:latin typeface="Times New Roman" pitchFamily="18" charset="0"/>
              </a:rPr>
              <a:pPr/>
              <a:t>71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7C46215-68ED-4947-B941-491705B3FFD0}" type="slidenum">
              <a:rPr lang="zh-CN" altLang="en-US" smtClean="0">
                <a:latin typeface="Times New Roman" pitchFamily="18" charset="0"/>
              </a:rPr>
              <a:pPr/>
              <a:t>72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BFB893C-8724-4371-B3C4-418AD0201F5F}" type="slidenum">
              <a:rPr lang="zh-CN" altLang="en-US" smtClean="0">
                <a:latin typeface="Times New Roman" pitchFamily="18" charset="0"/>
              </a:rPr>
              <a:pPr/>
              <a:t>74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11F6D53-499A-45A3-BD27-7AB4E34D4BE2}" type="slidenum">
              <a:rPr lang="zh-CN" altLang="en-US" smtClean="0">
                <a:latin typeface="Times New Roman" pitchFamily="18" charset="0"/>
              </a:rPr>
              <a:pPr/>
              <a:t>75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DED7A67-98C8-4EB0-8DD6-FC5C524C5D0A}" type="slidenum">
              <a:rPr lang="zh-CN" altLang="en-US" smtClean="0">
                <a:latin typeface="Times New Roman" pitchFamily="18" charset="0"/>
              </a:rPr>
              <a:pPr/>
              <a:t>76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9EDCE7-4D59-429D-BB73-1F4B7645DFC8}" type="slidenum">
              <a:rPr lang="zh-CN" altLang="en-US" smtClean="0">
                <a:latin typeface="Times New Roman" pitchFamily="18" charset="0"/>
              </a:rPr>
              <a:pPr/>
              <a:t>77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EC760F9-15D4-45FA-9CC6-5E2ACDF1288C}" type="slidenum">
              <a:rPr lang="zh-CN" altLang="en-US" smtClean="0">
                <a:latin typeface="Times New Roman" pitchFamily="18" charset="0"/>
              </a:rPr>
              <a:pPr/>
              <a:t>78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98C6912-B97D-43F9-8957-A7024831B5A0}" type="slidenum">
              <a:rPr lang="zh-CN" altLang="en-US" smtClean="0">
                <a:latin typeface="Times New Roman" pitchFamily="18" charset="0"/>
              </a:rPr>
              <a:pPr/>
              <a:t>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DACB5C0-0876-4589-AA96-6E04CCC310DB}" type="slidenum">
              <a:rPr lang="zh-CN" altLang="en-US" smtClean="0">
                <a:latin typeface="Times New Roman" pitchFamily="18" charset="0"/>
              </a:rPr>
              <a:pPr/>
              <a:t>81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BEBA91F-D282-421B-92EC-F3D548E423BF}" type="slidenum">
              <a:rPr lang="zh-CN" altLang="en-US" smtClean="0">
                <a:latin typeface="Times New Roman" pitchFamily="18" charset="0"/>
              </a:rPr>
              <a:pPr/>
              <a:t>82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4224FC7-14C0-4E97-8706-B12F45E1DA92}" type="slidenum">
              <a:rPr lang="zh-CN" altLang="en-US" smtClean="0">
                <a:latin typeface="Times New Roman" pitchFamily="18" charset="0"/>
              </a:rPr>
              <a:pPr/>
              <a:t>83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FD607F9-4777-42B4-9EAD-92BC0408104F}" type="slidenum">
              <a:rPr lang="zh-CN" altLang="en-US" smtClean="0">
                <a:latin typeface="Times New Roman" pitchFamily="18" charset="0"/>
              </a:rPr>
              <a:pPr/>
              <a:t>84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42B9B3F-6EB7-4D31-B155-C80FC09375C8}" type="slidenum">
              <a:rPr lang="zh-CN" altLang="en-US" smtClean="0">
                <a:latin typeface="Times New Roman" pitchFamily="18" charset="0"/>
              </a:rPr>
              <a:pPr/>
              <a:t>85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419CE35-D9C7-4983-A51A-3AE27A573AF9}" type="slidenum">
              <a:rPr lang="zh-CN" altLang="en-US" smtClean="0">
                <a:latin typeface="Times New Roman" pitchFamily="18" charset="0"/>
              </a:rPr>
              <a:pPr/>
              <a:t>86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102E0FD-8E01-4703-BBF2-23F8BD19E410}" type="slidenum">
              <a:rPr lang="zh-CN" altLang="en-US" smtClean="0">
                <a:latin typeface="Times New Roman" pitchFamily="18" charset="0"/>
              </a:rPr>
              <a:pPr/>
              <a:t>88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6160BAC-5B8F-4168-A334-DC5498D8DECD}" type="slidenum">
              <a:rPr lang="zh-CN" altLang="en-US" smtClean="0">
                <a:latin typeface="Times New Roman" pitchFamily="18" charset="0"/>
              </a:rPr>
              <a:pPr/>
              <a:t>89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72F87B6-6D6C-4067-9650-F52C7620FEA4}" type="slidenum">
              <a:rPr lang="zh-CN" altLang="en-US" smtClean="0">
                <a:latin typeface="Times New Roman" pitchFamily="18" charset="0"/>
              </a:rPr>
              <a:pPr/>
              <a:t>90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817D5CF-1347-4873-A8D0-D975BF523EAB}" type="slidenum">
              <a:rPr lang="zh-CN" altLang="en-US" smtClean="0">
                <a:latin typeface="Times New Roman" pitchFamily="18" charset="0"/>
              </a:rPr>
              <a:pPr/>
              <a:t>91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E75F3C1-9F5C-4300-A9A3-A6C39503C044}" type="slidenum">
              <a:rPr lang="zh-CN" altLang="en-US" smtClean="0">
                <a:latin typeface="Times New Roman" pitchFamily="18" charset="0"/>
              </a:rPr>
              <a:pPr/>
              <a:t>9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363" y="4561226"/>
            <a:ext cx="5852160" cy="4320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53" tIns="48327" rIns="96653" bIns="48327" anchor="t"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1536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D8857D0-BF3A-40CA-BFAE-772A6F581914}" type="slidenum">
              <a:rPr lang="zh-CN" altLang="en-US" smtClean="0">
                <a:latin typeface="Times New Roman" pitchFamily="18" charset="0"/>
              </a:rPr>
              <a:pPr/>
              <a:t>93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D582914-BD7E-4F1C-B750-EEC7396A7653}" type="slidenum">
              <a:rPr lang="zh-CN" altLang="en-US" smtClean="0">
                <a:latin typeface="Times New Roman" pitchFamily="18" charset="0"/>
              </a:rPr>
              <a:pPr/>
              <a:t>11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238F28-9CB1-48CF-87CD-D0E740666E35}" type="slidenum">
              <a:rPr lang="zh-CN" altLang="en-US" smtClean="0">
                <a:latin typeface="Times New Roman" pitchFamily="18" charset="0"/>
              </a:rPr>
              <a:pPr/>
              <a:t>12</a:t>
            </a:fld>
            <a:endParaRPr lang="en-US" altLang="zh-CN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78231" y="3603009"/>
            <a:ext cx="11480800" cy="64258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4706490" y="3915343"/>
            <a:ext cx="1817142" cy="1083765"/>
            <a:chOff x="4324351" y="4006850"/>
            <a:chExt cx="3115733" cy="1887538"/>
          </a:xfrm>
        </p:grpSpPr>
        <p:pic>
          <p:nvPicPr>
            <p:cNvPr id="7" name="Picture 9" descr="dino_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984" y="4157663"/>
              <a:ext cx="2749549" cy="1593850"/>
            </a:xfrm>
            <a:prstGeom prst="rect">
              <a:avLst/>
            </a:prstGeom>
            <a:noFill/>
            <a:ln w="76200">
              <a:solidFill>
                <a:srgbClr val="3366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324351" y="4006850"/>
              <a:ext cx="3115733" cy="1887538"/>
            </a:xfrm>
            <a:prstGeom prst="rect">
              <a:avLst/>
            </a:prstGeom>
            <a:noFill/>
            <a:ln w="57150" cmpd="thinThick">
              <a:solidFill>
                <a:srgbClr val="66CC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1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50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1" y="1233489"/>
            <a:ext cx="10972800" cy="453072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5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9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0"/>
            <a:ext cx="1077982" cy="61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5749454" y="6613526"/>
            <a:ext cx="4475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000" b="1" smtClean="0">
                <a:solidFill>
                  <a:srgbClr val="006699"/>
                </a:solidFill>
                <a:latin typeface="Helvetica" pitchFamily="34" charset="0"/>
              </a:rPr>
              <a:t>9.</a:t>
            </a:r>
            <a:fld id="{C61999C2-7B4C-4D9A-BBC5-F251E1F08DA3}" type="slidenum">
              <a:rPr lang="en-US" altLang="zh-CN" sz="1000" b="1" smtClean="0">
                <a:solidFill>
                  <a:srgbClr val="006699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 smtClean="0">
              <a:solidFill>
                <a:srgbClr val="006699"/>
              </a:solidFill>
              <a:latin typeface="Helvetica" pitchFamily="34" charset="0"/>
            </a:endParaRPr>
          </a:p>
        </p:txBody>
      </p:sp>
      <p:sp>
        <p:nvSpPr>
          <p:cNvPr id="1034" name="Text Box 11"/>
          <p:cNvSpPr txBox="1">
            <a:spLocks noChangeArrowheads="1"/>
          </p:cNvSpPr>
          <p:nvPr/>
        </p:nvSpPr>
        <p:spPr bwMode="auto">
          <a:xfrm>
            <a:off x="247651" y="6621464"/>
            <a:ext cx="185499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1000" b="1" dirty="0" smtClean="0">
                <a:solidFill>
                  <a:srgbClr val="006699"/>
                </a:solidFill>
                <a:latin typeface="Helvetica" pitchFamily="34" charset="0"/>
              </a:rPr>
              <a:t>Operating </a:t>
            </a:r>
            <a:r>
              <a:rPr lang="en-US" altLang="zh-CN" sz="1000" b="0" dirty="0" smtClean="0">
                <a:solidFill>
                  <a:srgbClr val="006699"/>
                </a:solidFill>
                <a:latin typeface="Helvetica" pitchFamily="34" charset="0"/>
              </a:rPr>
              <a:t>System </a:t>
            </a:r>
            <a:r>
              <a:rPr lang="en-US" altLang="zh-CN" sz="1000" b="0" dirty="0" err="1" smtClean="0">
                <a:solidFill>
                  <a:srgbClr val="006699"/>
                </a:solidFill>
                <a:latin typeface="Helvetica" pitchFamily="34" charset="0"/>
              </a:rPr>
              <a:t>jijiangmin</a:t>
            </a:r>
            <a:r>
              <a:rPr lang="en-US" altLang="zh-CN" sz="1000" b="1" dirty="0" smtClean="0">
                <a:solidFill>
                  <a:srgbClr val="006699"/>
                </a:solidFill>
                <a:latin typeface="Helvetica" pitchFamily="34" charset="0"/>
              </a:rPr>
              <a:t> </a:t>
            </a:r>
          </a:p>
        </p:txBody>
      </p:sp>
      <p:pic>
        <p:nvPicPr>
          <p:cNvPr id="1035" name="Picture 12" descr="dino_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175" y="6143628"/>
            <a:ext cx="1077526" cy="49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08" r:id="rId2"/>
    <p:sldLayoutId id="2147483812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 b="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 b="0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000" b="0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1800" b="0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1800" b="0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006699"/>
                </a:solidFill>
                <a:cs typeface="ＭＳ Ｐゴシック" charset="-128"/>
              </a:rPr>
              <a:t>Chapter 9:  Virtual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40229" y="1063171"/>
            <a:ext cx="10363200" cy="2127250"/>
          </a:xfrm>
        </p:spPr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  <a:ea typeface="宋体" pitchFamily="2" charset="-122"/>
              </a:rPr>
              <a:t>9.2 Demand </a:t>
            </a:r>
            <a:r>
              <a:rPr lang="en-US" altLang="zh-CN" sz="4000" dirty="0" smtClean="0">
                <a:solidFill>
                  <a:srgbClr val="0070C0"/>
                </a:solidFill>
                <a:ea typeface="宋体" pitchFamily="2" charset="-122"/>
              </a:rPr>
              <a:t>Paging</a:t>
            </a:r>
            <a:r>
              <a:rPr lang="zh-CN" altLang="en-US" sz="32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（按需调页、请求调页）</a:t>
            </a:r>
            <a:endParaRPr lang="zh-CN" altLang="en-US" sz="36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6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Demand Paging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Bring a page into memory only when it is needed</a:t>
            </a:r>
          </a:p>
          <a:p>
            <a:pPr lvl="1"/>
            <a:r>
              <a:rPr lang="en-US" altLang="zh-CN" sz="2000" b="1" dirty="0"/>
              <a:t>Less I/O needed</a:t>
            </a:r>
          </a:p>
          <a:p>
            <a:pPr lvl="1"/>
            <a:r>
              <a:rPr lang="en-US" altLang="zh-CN" sz="2000" b="1" dirty="0"/>
              <a:t>Less memory needed </a:t>
            </a:r>
          </a:p>
          <a:p>
            <a:pPr lvl="1"/>
            <a:r>
              <a:rPr lang="en-US" altLang="zh-CN" sz="2000" b="1" dirty="0"/>
              <a:t>Faster response</a:t>
            </a:r>
          </a:p>
          <a:p>
            <a:pPr lvl="1"/>
            <a:r>
              <a:rPr lang="en-US" altLang="zh-CN" sz="2000" b="1" dirty="0"/>
              <a:t>More users</a:t>
            </a:r>
            <a:br>
              <a:rPr lang="en-US" altLang="zh-CN" sz="2000" b="1" dirty="0"/>
            </a:br>
            <a:endParaRPr lang="en-US" altLang="zh-CN" sz="2000" b="1" dirty="0"/>
          </a:p>
          <a:p>
            <a:r>
              <a:rPr lang="en-US" altLang="zh-CN" b="1" dirty="0"/>
              <a:t>Page is needed </a:t>
            </a:r>
            <a:r>
              <a:rPr lang="en-US" altLang="zh-CN" b="1" dirty="0">
                <a:sym typeface="Symbol" pitchFamily="18" charset="2"/>
              </a:rPr>
              <a:t> reference to it</a:t>
            </a:r>
          </a:p>
          <a:p>
            <a:pPr lvl="1"/>
            <a:r>
              <a:rPr lang="en-US" altLang="zh-CN" sz="2000" b="1" dirty="0"/>
              <a:t>invalid reference </a:t>
            </a:r>
            <a:r>
              <a:rPr lang="en-US" altLang="zh-CN" sz="2000" b="1" dirty="0">
                <a:sym typeface="Symbol" pitchFamily="18" charset="2"/>
              </a:rPr>
              <a:t> abort</a:t>
            </a:r>
          </a:p>
          <a:p>
            <a:pPr lvl="1"/>
            <a:r>
              <a:rPr lang="en-US" altLang="zh-CN" sz="2000" b="1" dirty="0">
                <a:sym typeface="Symbol" pitchFamily="18" charset="2"/>
              </a:rPr>
              <a:t>not-in-memory  bring to memory</a:t>
            </a:r>
          </a:p>
          <a:p>
            <a:r>
              <a:rPr lang="en-US" altLang="zh-CN" b="1" dirty="0">
                <a:solidFill>
                  <a:srgbClr val="3366FF"/>
                </a:solidFill>
                <a:sym typeface="Symbol" pitchFamily="18" charset="2"/>
              </a:rPr>
              <a:t>Lazy swapper </a:t>
            </a:r>
            <a:r>
              <a:rPr lang="en-US" altLang="zh-CN" b="1" dirty="0">
                <a:sym typeface="Symbol" pitchFamily="18" charset="2"/>
              </a:rPr>
              <a:t>– never swaps a page into memory unless page will be needed</a:t>
            </a:r>
          </a:p>
          <a:p>
            <a:pPr lvl="1"/>
            <a:r>
              <a:rPr lang="en-US" altLang="zh-CN" sz="2000" b="1" dirty="0">
                <a:sym typeface="Symbol" pitchFamily="18" charset="2"/>
              </a:rPr>
              <a:t>Swapper that deals with pages is a </a:t>
            </a:r>
            <a:r>
              <a:rPr lang="en-US" altLang="zh-CN" sz="2000" b="1" dirty="0">
                <a:solidFill>
                  <a:srgbClr val="3366FF"/>
                </a:solidFill>
                <a:sym typeface="Symbol" pitchFamily="18" charset="2"/>
              </a:rPr>
              <a:t>pager</a:t>
            </a:r>
            <a:endParaRPr lang="zh-CN" altLang="en-US" sz="2000" b="1" dirty="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Transfer of a Paged Memory to Contiguous Disk Space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1244991"/>
            <a:ext cx="5227638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Valid-Invalid 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65830" y="1074057"/>
            <a:ext cx="8701297" cy="469015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/>
              <a:t>With each page table entry a valid–invalid bit is associated</a:t>
            </a:r>
            <a:br>
              <a:rPr lang="en-US" altLang="zh-CN" dirty="0"/>
            </a:b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v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 in-memory,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sym typeface="Symbol" pitchFamily="18" charset="2"/>
              </a:rPr>
              <a:t>i</a:t>
            </a:r>
            <a:r>
              <a:rPr lang="en-US" altLang="zh-CN" dirty="0">
                <a:sym typeface="Symbol" pitchFamily="18" charset="2"/>
              </a:rPr>
              <a:t>  not-in-memory)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ym typeface="Symbol" pitchFamily="18" charset="2"/>
              </a:rPr>
              <a:t>Initially valid–invalid bit is set to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sym typeface="Symbol" pitchFamily="18" charset="2"/>
              </a:rPr>
              <a:t>i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on all entries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ym typeface="Symbol" pitchFamily="18" charset="2"/>
              </a:rPr>
              <a:t>Example of a page table snapshot</a:t>
            </a:r>
            <a:r>
              <a:rPr lang="en-US" altLang="zh-CN" dirty="0" smtClean="0">
                <a:sym typeface="Symbol" pitchFamily="18" charset="2"/>
              </a:rPr>
              <a:t>:</a:t>
            </a:r>
          </a:p>
          <a:p>
            <a:pPr>
              <a:lnSpc>
                <a:spcPct val="80000"/>
              </a:lnSpc>
            </a:pPr>
            <a:endParaRPr lang="en-US" altLang="zh-CN" dirty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zh-CN" dirty="0" smtClean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zh-CN" dirty="0" smtClean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endParaRPr lang="en-US" altLang="zh-CN" dirty="0" smtClean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r>
              <a:rPr lang="en-US" altLang="zh-CN" sz="2000" dirty="0" smtClean="0">
                <a:sym typeface="Symbol" pitchFamily="18" charset="2"/>
              </a:rPr>
              <a:t>During </a:t>
            </a:r>
            <a:r>
              <a:rPr lang="en-US" altLang="zh-CN" sz="2000" dirty="0">
                <a:sym typeface="Symbol" pitchFamily="18" charset="2"/>
              </a:rPr>
              <a:t>address translation, if valid–invalid bit in page table entry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zh-CN" sz="2000" dirty="0">
                <a:sym typeface="Symbol" pitchFamily="18" charset="2"/>
              </a:rPr>
              <a:t>      is</a:t>
            </a:r>
            <a:r>
              <a:rPr lang="en-US" altLang="zh-CN" sz="20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ea typeface="宋体" pitchFamily="2" charset="-122"/>
                <a:sym typeface="Symbol" pitchFamily="18" charset="2"/>
              </a:rPr>
              <a:t>i</a:t>
            </a:r>
            <a:r>
              <a:rPr lang="en-US" altLang="zh-CN" sz="2000" dirty="0">
                <a:sym typeface="Symbol" pitchFamily="18" charset="2"/>
              </a:rPr>
              <a:t>  page fault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203041" y="2162728"/>
            <a:ext cx="3289301" cy="3035199"/>
            <a:chOff x="4425950" y="2540101"/>
            <a:chExt cx="3289301" cy="3035199"/>
          </a:xfrm>
        </p:grpSpPr>
        <p:sp>
          <p:nvSpPr>
            <p:cNvPr id="13316" name="Rectangle 4"/>
            <p:cNvSpPr>
              <a:spLocks noChangeArrowheads="1"/>
            </p:cNvSpPr>
            <p:nvPr/>
          </p:nvSpPr>
          <p:spPr bwMode="auto">
            <a:xfrm>
              <a:off x="4475163" y="2867025"/>
              <a:ext cx="1878012" cy="2667000"/>
            </a:xfrm>
            <a:prstGeom prst="rect">
              <a:avLst/>
            </a:prstGeom>
            <a:solidFill>
              <a:schemeClr val="bg1"/>
            </a:solidFill>
            <a:ln w="57150" cmpd="thickThin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317" name="Line 5"/>
            <p:cNvSpPr>
              <a:spLocks noChangeShapeType="1"/>
            </p:cNvSpPr>
            <p:nvPr/>
          </p:nvSpPr>
          <p:spPr bwMode="auto">
            <a:xfrm>
              <a:off x="4425950" y="31511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8" name="Line 6"/>
            <p:cNvSpPr>
              <a:spLocks noChangeShapeType="1"/>
            </p:cNvSpPr>
            <p:nvPr/>
          </p:nvSpPr>
          <p:spPr bwMode="auto">
            <a:xfrm>
              <a:off x="4425950" y="34559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9" name="Line 7"/>
            <p:cNvSpPr>
              <a:spLocks noChangeShapeType="1"/>
            </p:cNvSpPr>
            <p:nvPr/>
          </p:nvSpPr>
          <p:spPr bwMode="auto">
            <a:xfrm>
              <a:off x="4425950" y="37607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0" name="Line 8"/>
            <p:cNvSpPr>
              <a:spLocks noChangeShapeType="1"/>
            </p:cNvSpPr>
            <p:nvPr/>
          </p:nvSpPr>
          <p:spPr bwMode="auto">
            <a:xfrm>
              <a:off x="4425950" y="40655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1" name="Line 10"/>
            <p:cNvSpPr>
              <a:spLocks noChangeShapeType="1"/>
            </p:cNvSpPr>
            <p:nvPr/>
          </p:nvSpPr>
          <p:spPr bwMode="auto">
            <a:xfrm>
              <a:off x="4425950" y="43703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2" name="Line 11"/>
            <p:cNvSpPr>
              <a:spLocks noChangeShapeType="1"/>
            </p:cNvSpPr>
            <p:nvPr/>
          </p:nvSpPr>
          <p:spPr bwMode="auto">
            <a:xfrm>
              <a:off x="4425950" y="4927600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3" name="Line 12"/>
            <p:cNvSpPr>
              <a:spLocks noChangeShapeType="1"/>
            </p:cNvSpPr>
            <p:nvPr/>
          </p:nvSpPr>
          <p:spPr bwMode="auto">
            <a:xfrm>
              <a:off x="4425950" y="52085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4" name="Line 13"/>
            <p:cNvSpPr>
              <a:spLocks noChangeShapeType="1"/>
            </p:cNvSpPr>
            <p:nvPr/>
          </p:nvSpPr>
          <p:spPr bwMode="auto">
            <a:xfrm>
              <a:off x="5873750" y="2541588"/>
              <a:ext cx="0" cy="297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5" name="Text Box 14"/>
            <p:cNvSpPr txBox="1">
              <a:spLocks noChangeArrowheads="1"/>
            </p:cNvSpPr>
            <p:nvPr/>
          </p:nvSpPr>
          <p:spPr bwMode="auto">
            <a:xfrm>
              <a:off x="5949073" y="2816503"/>
              <a:ext cx="3129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v</a:t>
              </a:r>
            </a:p>
          </p:txBody>
        </p:sp>
        <p:sp>
          <p:nvSpPr>
            <p:cNvPr id="13326" name="Text Box 15"/>
            <p:cNvSpPr txBox="1">
              <a:spLocks noChangeArrowheads="1"/>
            </p:cNvSpPr>
            <p:nvPr/>
          </p:nvSpPr>
          <p:spPr bwMode="auto">
            <a:xfrm>
              <a:off x="5950660" y="3116542"/>
              <a:ext cx="3129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v</a:t>
              </a:r>
            </a:p>
          </p:txBody>
        </p:sp>
        <p:sp>
          <p:nvSpPr>
            <p:cNvPr id="13327" name="Text Box 16"/>
            <p:cNvSpPr txBox="1">
              <a:spLocks noChangeArrowheads="1"/>
            </p:cNvSpPr>
            <p:nvPr/>
          </p:nvSpPr>
          <p:spPr bwMode="auto">
            <a:xfrm>
              <a:off x="5975350" y="3417888"/>
              <a:ext cx="26193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 dirty="0" err="1">
                  <a:solidFill>
                    <a:srgbClr val="FF0000"/>
                  </a:solidFill>
                </a:rPr>
                <a:t>i</a:t>
              </a:r>
              <a:endParaRPr lang="en-US" altLang="zh-CN" b="1" dirty="0">
                <a:solidFill>
                  <a:srgbClr val="FF0000"/>
                </a:solidFill>
              </a:endParaRPr>
            </a:p>
          </p:txBody>
        </p:sp>
        <p:sp>
          <p:nvSpPr>
            <p:cNvPr id="13328" name="Text Box 17"/>
            <p:cNvSpPr txBox="1">
              <a:spLocks noChangeArrowheads="1"/>
            </p:cNvSpPr>
            <p:nvPr/>
          </p:nvSpPr>
          <p:spPr bwMode="auto">
            <a:xfrm>
              <a:off x="5950660" y="3745192"/>
              <a:ext cx="3129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v</a:t>
              </a:r>
            </a:p>
          </p:txBody>
        </p:sp>
        <p:sp>
          <p:nvSpPr>
            <p:cNvPr id="13329" name="Text Box 19"/>
            <p:cNvSpPr txBox="1">
              <a:spLocks noChangeArrowheads="1"/>
            </p:cNvSpPr>
            <p:nvPr/>
          </p:nvSpPr>
          <p:spPr bwMode="auto">
            <a:xfrm>
              <a:off x="5981700" y="4903788"/>
              <a:ext cx="247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i</a:t>
              </a:r>
            </a:p>
          </p:txBody>
        </p:sp>
        <p:sp>
          <p:nvSpPr>
            <p:cNvPr id="13330" name="Text Box 20"/>
            <p:cNvSpPr txBox="1">
              <a:spLocks noChangeArrowheads="1"/>
            </p:cNvSpPr>
            <p:nvPr/>
          </p:nvSpPr>
          <p:spPr bwMode="auto">
            <a:xfrm>
              <a:off x="5981700" y="5208588"/>
              <a:ext cx="247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i</a:t>
              </a:r>
            </a:p>
          </p:txBody>
        </p:sp>
        <p:sp>
          <p:nvSpPr>
            <p:cNvPr id="13331" name="Text Box 21"/>
            <p:cNvSpPr txBox="1">
              <a:spLocks noChangeArrowheads="1"/>
            </p:cNvSpPr>
            <p:nvPr/>
          </p:nvSpPr>
          <p:spPr bwMode="auto">
            <a:xfrm>
              <a:off x="4927600" y="4446588"/>
              <a:ext cx="4762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….</a:t>
              </a:r>
            </a:p>
          </p:txBody>
        </p:sp>
        <p:sp>
          <p:nvSpPr>
            <p:cNvPr id="13332" name="Text Box 22"/>
            <p:cNvSpPr txBox="1">
              <a:spLocks noChangeArrowheads="1"/>
            </p:cNvSpPr>
            <p:nvPr/>
          </p:nvSpPr>
          <p:spPr bwMode="auto">
            <a:xfrm>
              <a:off x="4802923" y="2540101"/>
              <a:ext cx="80021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 dirty="0">
                  <a:latin typeface="Helvetica" pitchFamily="34" charset="0"/>
                </a:rPr>
                <a:t>Frame#</a:t>
              </a:r>
            </a:p>
          </p:txBody>
        </p:sp>
        <p:sp>
          <p:nvSpPr>
            <p:cNvPr id="13333" name="Text Box 23"/>
            <p:cNvSpPr txBox="1">
              <a:spLocks noChangeArrowheads="1"/>
            </p:cNvSpPr>
            <p:nvPr/>
          </p:nvSpPr>
          <p:spPr bwMode="auto">
            <a:xfrm>
              <a:off x="5897564" y="2541588"/>
              <a:ext cx="134778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 dirty="0">
                  <a:latin typeface="Helvetica" pitchFamily="34" charset="0"/>
                </a:rPr>
                <a:t>valid-invalid bit</a:t>
              </a:r>
            </a:p>
          </p:txBody>
        </p:sp>
        <p:sp>
          <p:nvSpPr>
            <p:cNvPr id="13334" name="Text Box 24"/>
            <p:cNvSpPr txBox="1">
              <a:spLocks noChangeArrowheads="1"/>
            </p:cNvSpPr>
            <p:nvPr/>
          </p:nvSpPr>
          <p:spPr bwMode="auto">
            <a:xfrm>
              <a:off x="6526214" y="3719513"/>
              <a:ext cx="118903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 b="1" i="1">
                  <a:solidFill>
                    <a:srgbClr val="0000CC"/>
                  </a:solidFill>
                  <a:latin typeface="Helvetica" pitchFamily="34" charset="0"/>
                </a:rPr>
                <a:t>page table</a:t>
              </a:r>
            </a:p>
          </p:txBody>
        </p:sp>
        <p:sp>
          <p:nvSpPr>
            <p:cNvPr id="13335" name="Text Box 17"/>
            <p:cNvSpPr txBox="1">
              <a:spLocks noChangeArrowheads="1"/>
            </p:cNvSpPr>
            <p:nvPr/>
          </p:nvSpPr>
          <p:spPr bwMode="auto">
            <a:xfrm>
              <a:off x="5963360" y="4049992"/>
              <a:ext cx="3129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v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Page Table When Some Pages Are Not in Main Memory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900114"/>
            <a:ext cx="584835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更完整的页表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在请求分页系统中的每个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页表项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如图所示：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 </a:t>
            </a:r>
          </a:p>
          <a:p>
            <a:pPr>
              <a:lnSpc>
                <a:spcPct val="90000"/>
              </a:lnSpc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状态位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P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（存在位）：用于指示该页是否已调入内存，供程序访问时参考。 </a:t>
            </a: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访问字段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A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：用于记录本页在一段时间内被访问的次数，或最近已有多长时间未被访问，提供给置换算法选择换出页时参考。 </a:t>
            </a:r>
          </a:p>
          <a:p>
            <a:pPr lvl="1"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修改位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R/W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：表示该页在调入内存后是否被修改过。 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外存地址：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Symbol" pitchFamily="18" charset="2"/>
              </a:rPr>
              <a:t>用于指出该页在外存上的地址，供调入该页时使用。 </a:t>
            </a:r>
          </a:p>
          <a:p>
            <a:pPr>
              <a:lnSpc>
                <a:spcPct val="90000"/>
              </a:lnSpc>
            </a:pPr>
            <a:endParaRPr lang="zh-CN" altLang="en-US" sz="1800" b="1" dirty="0"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15364" name="Picture 4" descr="ch10_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791494"/>
            <a:ext cx="69215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966913" y="1791494"/>
            <a:ext cx="69215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Page Fault</a:t>
            </a:r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（缺页</a:t>
            </a:r>
            <a:r>
              <a:rPr lang="zh-CN" altLang="en-US" dirty="0" smtClean="0">
                <a:ea typeface="宋体" pitchFamily="2" charset="-122"/>
              </a:rPr>
              <a:t>）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If there is a reference to a page, first reference to that page will trap to operating system: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3366FF"/>
                </a:solidFill>
                <a:sym typeface="Symbol" pitchFamily="18" charset="2"/>
              </a:rPr>
              <a:t>              page fault</a:t>
            </a: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Operating system looks at another table to decide:</a:t>
            </a:r>
          </a:p>
          <a:p>
            <a:pPr marL="1143000" lvl="2" indent="-342900">
              <a:lnSpc>
                <a:spcPct val="90000"/>
              </a:lnSpc>
            </a:pPr>
            <a:r>
              <a:rPr lang="en-US" altLang="zh-CN" sz="1800" dirty="0"/>
              <a:t>Invalid reference </a:t>
            </a:r>
            <a:r>
              <a:rPr lang="en-US" altLang="zh-CN" sz="1800" dirty="0">
                <a:sym typeface="Symbol" pitchFamily="18" charset="2"/>
              </a:rPr>
              <a:t> abort</a:t>
            </a:r>
            <a:r>
              <a:rPr lang="zh-CN" altLang="en-US" sz="1800" dirty="0">
                <a:ea typeface="楷体_GB2312" pitchFamily="49" charset="-122"/>
                <a:sym typeface="Symbol" pitchFamily="18" charset="2"/>
              </a:rPr>
              <a:t>（非法地址访问）</a:t>
            </a:r>
          </a:p>
          <a:p>
            <a:pPr marL="1143000" lvl="2" indent="-342900">
              <a:lnSpc>
                <a:spcPct val="90000"/>
              </a:lnSpc>
            </a:pPr>
            <a:r>
              <a:rPr lang="en-US" altLang="zh-CN" sz="1800" dirty="0">
                <a:sym typeface="Symbol" pitchFamily="18" charset="2"/>
              </a:rPr>
              <a:t>Just not in memory</a:t>
            </a: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Get empty frame</a:t>
            </a: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Swap page into frame</a:t>
            </a: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Reset tables</a:t>
            </a: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Set validation bit =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zh-CN" dirty="0">
              <a:sym typeface="Symbol" pitchFamily="18" charset="2"/>
            </a:endParaRPr>
          </a:p>
          <a:p>
            <a:pPr lvl="1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zh-CN" dirty="0">
                <a:sym typeface="Symbol" pitchFamily="18" charset="2"/>
              </a:rPr>
              <a:t>Restart the instruction that caused the page fault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0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16725" y="3817939"/>
              <a:ext cx="1588" cy="1587"/>
            </p14:xfrm>
          </p:contentPart>
        </mc:Choice>
        <mc:Fallback xmlns="">
          <p:pic>
            <p:nvPicPr>
              <p:cNvPr id="2050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5437" y="3776677"/>
                <a:ext cx="84164" cy="841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Steps in Handling a Page Fault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458" y="1163638"/>
            <a:ext cx="6826932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Demand Paging Performance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CN" sz="2400" dirty="0">
                <a:ea typeface="宋体" pitchFamily="2" charset="-122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ea typeface="宋体" pitchFamily="2" charset="-122"/>
              </a:rPr>
              <a:t>page fault rate</a:t>
            </a:r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in the range [0.0, 1.0]:</a:t>
            </a:r>
          </a:p>
          <a:p>
            <a:pPr lvl="1"/>
            <a:r>
              <a:rPr lang="en-US" altLang="zh-CN" sz="2400" dirty="0">
                <a:ea typeface="宋体" pitchFamily="2" charset="-122"/>
              </a:rPr>
              <a:t>If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0.0, no page faults at all</a:t>
            </a:r>
          </a:p>
          <a:p>
            <a:pPr lvl="1"/>
            <a:r>
              <a:rPr lang="en-US" altLang="zh-CN" sz="2400" dirty="0">
                <a:ea typeface="宋体" pitchFamily="2" charset="-122"/>
              </a:rPr>
              <a:t>If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1.0, every page is a page </a:t>
            </a:r>
            <a:r>
              <a:rPr lang="en-US" altLang="zh-CN" sz="2400" dirty="0" smtClean="0">
                <a:ea typeface="宋体" pitchFamily="2" charset="-122"/>
              </a:rPr>
              <a:t>fault</a:t>
            </a:r>
            <a:endParaRPr lang="en-US" altLang="zh-CN" sz="2400" dirty="0">
              <a:ea typeface="宋体" pitchFamily="2" charset="-122"/>
            </a:endParaRPr>
          </a:p>
          <a:p>
            <a:pPr lvl="1"/>
            <a:r>
              <a:rPr lang="en-US" altLang="zh-CN" sz="2400" dirty="0">
                <a:ea typeface="宋体" pitchFamily="2" charset="-122"/>
              </a:rPr>
              <a:t>Typically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very low....</a:t>
            </a:r>
          </a:p>
          <a:p>
            <a:pPr marL="1711325" lvl="4"/>
            <a:endParaRPr lang="en-US" altLang="zh-CN" sz="1000" dirty="0">
              <a:ea typeface="宋体" pitchFamily="2" charset="-122"/>
            </a:endParaRPr>
          </a:p>
          <a:p>
            <a:r>
              <a:rPr lang="en-US" altLang="zh-CN" sz="2400" dirty="0">
                <a:ea typeface="宋体" pitchFamily="2" charset="-122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ea typeface="宋体" pitchFamily="2" charset="-122"/>
              </a:rPr>
              <a:t>effective memory-access time</a:t>
            </a:r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is</a:t>
            </a:r>
          </a:p>
          <a:p>
            <a:pPr lvl="1"/>
            <a:r>
              <a:rPr lang="en-US" altLang="zh-CN" sz="2400" dirty="0">
                <a:ea typeface="宋体" pitchFamily="2" charset="-122"/>
              </a:rPr>
              <a:t>(1 –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) </a:t>
            </a:r>
            <a:r>
              <a:rPr lang="en-US" altLang="zh-CN" dirty="0" smtClean="0">
                <a:ea typeface="宋体" pitchFamily="2" charset="-122"/>
              </a:rPr>
              <a:t>x</a:t>
            </a:r>
            <a:r>
              <a:rPr lang="en-US" altLang="zh-CN" sz="2400" dirty="0">
                <a:ea typeface="宋体" pitchFamily="2" charset="-122"/>
              </a:rPr>
              <a:t>  physical-memory-access  +</a:t>
            </a:r>
            <a:br>
              <a:rPr lang="en-US" altLang="zh-CN" sz="2400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   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    </a:t>
            </a:r>
            <a:r>
              <a:rPr lang="en-US" altLang="zh-CN" dirty="0" smtClean="0">
                <a:ea typeface="宋体" pitchFamily="2" charset="-122"/>
              </a:rPr>
              <a:t>x</a:t>
            </a:r>
            <a:r>
              <a:rPr lang="en-US" altLang="zh-CN" sz="2400" dirty="0">
                <a:ea typeface="宋体" pitchFamily="2" charset="-122"/>
              </a:rPr>
              <a:t>  ( page-fault-overhead  +</a:t>
            </a:r>
            <a:br>
              <a:rPr lang="en-US" altLang="zh-CN" sz="2400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                 swap-page-out  +</a:t>
            </a:r>
            <a:br>
              <a:rPr lang="en-US" altLang="zh-CN" sz="2400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                 swap-page-in  +</a:t>
            </a:r>
            <a:br>
              <a:rPr lang="en-US" altLang="zh-CN" sz="2400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                 restart-overhead )</a:t>
            </a:r>
          </a:p>
        </p:txBody>
      </p:sp>
      <p:pic>
        <p:nvPicPr>
          <p:cNvPr id="659460" name="Picture 4" descr="MCj0432537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22733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9461" name="Picture 5" descr="MCj0434713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1587500"/>
            <a:ext cx="4191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96100" y="3835400"/>
            <a:ext cx="3257550" cy="2032000"/>
            <a:chOff x="3408" y="2624"/>
            <a:chExt cx="2052" cy="1504"/>
          </a:xfrm>
        </p:grpSpPr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>
              <a:off x="4592" y="2624"/>
              <a:ext cx="868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sz="2000">
                  <a:latin typeface="Garamond" pitchFamily="18" charset="0"/>
                  <a:ea typeface="宋体" pitchFamily="2" charset="-122"/>
                </a:rPr>
                <a:t>page-fault</a:t>
              </a:r>
              <a:br>
                <a:rPr lang="en-US" altLang="zh-CN" sz="2000">
                  <a:latin typeface="Garamond" pitchFamily="18" charset="0"/>
                  <a:ea typeface="宋体" pitchFamily="2" charset="-122"/>
                </a:rPr>
              </a:br>
              <a:r>
                <a:rPr lang="en-US" altLang="zh-CN" sz="2000">
                  <a:latin typeface="Garamond" pitchFamily="18" charset="0"/>
                  <a:ea typeface="宋体" pitchFamily="2" charset="-122"/>
                </a:rPr>
                <a:t>service time</a:t>
              </a:r>
            </a:p>
          </p:txBody>
        </p:sp>
        <p:cxnSp>
          <p:nvCxnSpPr>
            <p:cNvPr id="18440" name="AutoShape 8"/>
            <p:cNvCxnSpPr>
              <a:cxnSpLocks noChangeShapeType="1"/>
              <a:stCxn id="18439" idx="2"/>
              <a:endCxn id="18441" idx="1"/>
            </p:cNvCxnSpPr>
            <p:nvPr/>
          </p:nvCxnSpPr>
          <p:spPr bwMode="auto">
            <a:xfrm rot="5400000">
              <a:off x="4159" y="2733"/>
              <a:ext cx="452" cy="1282"/>
            </a:xfrm>
            <a:prstGeom prst="curvedConnector2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41" name="AutoShape 9"/>
            <p:cNvSpPr>
              <a:spLocks/>
            </p:cNvSpPr>
            <p:nvPr/>
          </p:nvSpPr>
          <p:spPr bwMode="auto">
            <a:xfrm rot="10800000">
              <a:off x="3408" y="3072"/>
              <a:ext cx="336" cy="1056"/>
            </a:xfrm>
            <a:prstGeom prst="leftBrace">
              <a:avLst>
                <a:gd name="adj1" fmla="val 26190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Performance of Demand Paging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/>
            <a:r>
              <a:rPr lang="en-US" altLang="zh-CN" sz="2000" dirty="0"/>
              <a:t>To compute the </a:t>
            </a:r>
            <a:r>
              <a:rPr lang="en-US" altLang="zh-CN" sz="2000" b="1" dirty="0"/>
              <a:t>EAT</a:t>
            </a:r>
            <a:r>
              <a:rPr lang="en-US" altLang="zh-CN" sz="2000" dirty="0"/>
              <a:t>, we must know how much time is needed to service a page fault. A page fault causes the following sequence to occur:</a:t>
            </a:r>
          </a:p>
          <a:p>
            <a:pPr marL="990600" lvl="1" indent="-533400">
              <a:buFont typeface="Wingdings" pitchFamily="2" charset="2"/>
              <a:buAutoNum type="arabicPeriod"/>
            </a:pPr>
            <a:r>
              <a:rPr lang="en-US" altLang="zh-CN" sz="2000" dirty="0"/>
              <a:t>Trap to the OS.</a:t>
            </a:r>
          </a:p>
          <a:p>
            <a:pPr marL="990600" lvl="1" indent="-533400">
              <a:buFont typeface="Wingdings" pitchFamily="2" charset="2"/>
              <a:buAutoNum type="arabicPeriod"/>
            </a:pPr>
            <a:r>
              <a:rPr lang="en-US" altLang="zh-CN" sz="2000" dirty="0"/>
              <a:t>Save the user registers and process state.</a:t>
            </a:r>
          </a:p>
          <a:p>
            <a:pPr marL="990600" lvl="1" indent="-533400">
              <a:buFont typeface="Wingdings" pitchFamily="2" charset="2"/>
              <a:buAutoNum type="arabicPeriod"/>
            </a:pPr>
            <a:r>
              <a:rPr lang="en-US" altLang="zh-CN" sz="2000" dirty="0"/>
              <a:t>Determine that the interrupt was a page fault.</a:t>
            </a:r>
          </a:p>
          <a:p>
            <a:pPr marL="990600" lvl="1" indent="-533400">
              <a:buFont typeface="Wingdings" pitchFamily="2" charset="2"/>
              <a:buAutoNum type="arabicPeriod"/>
            </a:pPr>
            <a:r>
              <a:rPr lang="en-US" altLang="zh-CN" sz="2000" dirty="0"/>
              <a:t>Check that the page reference was legal and determine the location of the page on the disk.</a:t>
            </a:r>
          </a:p>
          <a:p>
            <a:pPr marL="990600" lvl="1" indent="-533400">
              <a:buFont typeface="Wingdings" pitchFamily="2" charset="2"/>
              <a:buAutoNum type="arabicPeriod"/>
            </a:pPr>
            <a:r>
              <a:rPr lang="en-US" altLang="zh-CN" sz="2000" dirty="0"/>
              <a:t>Issue a read from the disk to a free frame: </a:t>
            </a:r>
          </a:p>
          <a:p>
            <a:pPr marL="1447800" lvl="2" indent="-590550"/>
            <a:r>
              <a:rPr lang="en-US" altLang="zh-CN" sz="1800" dirty="0"/>
              <a:t>Wait in a queue for this device until the read request is serviced.</a:t>
            </a:r>
          </a:p>
          <a:p>
            <a:pPr marL="1447800" lvl="2" indent="-590550"/>
            <a:r>
              <a:rPr lang="en-US" altLang="zh-CN" sz="1800" dirty="0"/>
              <a:t>Wait for the device seek time and latency time.</a:t>
            </a:r>
          </a:p>
          <a:p>
            <a:pPr marL="1447800" lvl="2" indent="-590550"/>
            <a:r>
              <a:rPr lang="en-US" altLang="zh-CN" sz="1800" dirty="0"/>
              <a:t>Begin the transfer of the page to a free frame.</a:t>
            </a:r>
            <a:r>
              <a:rPr lang="en-US" altLang="zh-CN" sz="16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Chapter 9:  Virtual Memory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>
                <a:ea typeface="宋体" pitchFamily="2" charset="-122"/>
              </a:rPr>
              <a:t>9.1 </a:t>
            </a:r>
            <a:r>
              <a:rPr lang="en-US" altLang="zh-CN" sz="1800" b="1" dirty="0"/>
              <a:t>Background</a:t>
            </a:r>
          </a:p>
          <a:p>
            <a:r>
              <a:rPr lang="en-US" altLang="zh-CN" sz="1800" b="1" dirty="0">
                <a:solidFill>
                  <a:srgbClr val="FF0000"/>
                </a:solidFill>
                <a:ea typeface="宋体" pitchFamily="2" charset="-122"/>
              </a:rPr>
              <a:t>9.2 </a:t>
            </a:r>
            <a:r>
              <a:rPr lang="en-US" altLang="zh-CN" sz="1800" b="1" dirty="0">
                <a:solidFill>
                  <a:srgbClr val="FF0000"/>
                </a:solidFill>
              </a:rPr>
              <a:t>Demand Paging</a:t>
            </a:r>
          </a:p>
          <a:p>
            <a:r>
              <a:rPr lang="en-US" altLang="zh-CN" sz="1800" b="1" dirty="0">
                <a:ea typeface="宋体" pitchFamily="2" charset="-122"/>
              </a:rPr>
              <a:t>9.3 </a:t>
            </a:r>
            <a:r>
              <a:rPr lang="en-US" altLang="zh-CN" sz="1800" b="1" dirty="0"/>
              <a:t>Copy-on-Write</a:t>
            </a:r>
          </a:p>
          <a:p>
            <a:r>
              <a:rPr lang="en-US" altLang="zh-CN" sz="1800" b="1" dirty="0">
                <a:solidFill>
                  <a:srgbClr val="FF0000"/>
                </a:solidFill>
                <a:ea typeface="宋体" pitchFamily="2" charset="-122"/>
              </a:rPr>
              <a:t>9.4 </a:t>
            </a:r>
            <a:r>
              <a:rPr lang="en-US" altLang="zh-CN" sz="1800" b="1" dirty="0">
                <a:solidFill>
                  <a:srgbClr val="FF0000"/>
                </a:solidFill>
              </a:rPr>
              <a:t>Page Replacement</a:t>
            </a:r>
          </a:p>
          <a:p>
            <a:r>
              <a:rPr lang="en-US" altLang="zh-CN" sz="1800" b="1" dirty="0">
                <a:ea typeface="宋体" pitchFamily="2" charset="-122"/>
              </a:rPr>
              <a:t>9.5 </a:t>
            </a:r>
            <a:r>
              <a:rPr lang="en-US" altLang="zh-CN" sz="1800" b="1" dirty="0"/>
              <a:t>Allocation of Frames </a:t>
            </a:r>
          </a:p>
          <a:p>
            <a:r>
              <a:rPr lang="en-US" altLang="zh-CN" sz="1800" b="1" dirty="0">
                <a:ea typeface="宋体" pitchFamily="2" charset="-122"/>
              </a:rPr>
              <a:t>9.6 </a:t>
            </a:r>
            <a:r>
              <a:rPr lang="en-US" altLang="zh-CN" sz="1800" b="1" dirty="0"/>
              <a:t>Thrashing</a:t>
            </a:r>
          </a:p>
          <a:p>
            <a:r>
              <a:rPr lang="en-US" altLang="zh-CN" sz="1800" b="1" dirty="0">
                <a:ea typeface="宋体" pitchFamily="2" charset="-122"/>
              </a:rPr>
              <a:t>9.7 </a:t>
            </a:r>
            <a:r>
              <a:rPr lang="en-US" altLang="zh-CN" sz="1800" b="1" dirty="0"/>
              <a:t>Memory-Mapped Files</a:t>
            </a:r>
          </a:p>
          <a:p>
            <a:r>
              <a:rPr lang="en-US" altLang="zh-CN" sz="1800" b="1" dirty="0">
                <a:ea typeface="宋体" pitchFamily="2" charset="-122"/>
              </a:rPr>
              <a:t>9.8 </a:t>
            </a:r>
            <a:r>
              <a:rPr lang="en-US" altLang="zh-CN" sz="1800" b="1" dirty="0"/>
              <a:t>Allocating Kernel Memory</a:t>
            </a:r>
          </a:p>
          <a:p>
            <a:r>
              <a:rPr lang="en-US" altLang="zh-CN" sz="1800" b="1" dirty="0">
                <a:ea typeface="宋体" pitchFamily="2" charset="-122"/>
              </a:rPr>
              <a:t>9.9 </a:t>
            </a:r>
            <a:r>
              <a:rPr lang="en-US" altLang="zh-CN" sz="1800" b="1" dirty="0"/>
              <a:t>Other Considerations</a:t>
            </a:r>
          </a:p>
          <a:p>
            <a:r>
              <a:rPr lang="en-US" altLang="zh-CN" sz="1800" b="1" dirty="0">
                <a:ea typeface="宋体" pitchFamily="2" charset="-122"/>
              </a:rPr>
              <a:t>9.10 </a:t>
            </a:r>
            <a:r>
              <a:rPr lang="en-US" altLang="zh-CN" sz="1800" b="1" dirty="0"/>
              <a:t>Operating-System Examples</a:t>
            </a:r>
          </a:p>
          <a:p>
            <a:r>
              <a:rPr lang="en-US" altLang="zh-CN" sz="1800" b="1" dirty="0">
                <a:ea typeface="宋体" pitchFamily="2" charset="-122"/>
              </a:rPr>
              <a:t>9.11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Performance of Demand Paging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While waiting, allocate the CPU to some other user (CPU scheduling, optional).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Interrupt from the disk (I/O completed).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Save the registers and process  state for the other user (if step 6 is executed). 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Determine that the interrupt was from the disk.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Correct the page table and other tables to show that the desired page is now in memory.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Wait for the CPU to be allocated to this process again.</a:t>
            </a:r>
          </a:p>
          <a:p>
            <a:pPr marL="990600" lvl="1" indent="-533400">
              <a:lnSpc>
                <a:spcPct val="90000"/>
              </a:lnSpc>
              <a:buFont typeface="Wingdings" pitchFamily="2" charset="2"/>
              <a:buAutoNum type="arabicPeriod" startAt="6"/>
            </a:pPr>
            <a:r>
              <a:rPr lang="en-US" altLang="zh-CN" sz="2000" dirty="0"/>
              <a:t>Restore the user registers, process state, and new page table, then resume the interrupt instruction.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Performance of Demand Paging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Three major components of the page-fault service time</a:t>
            </a:r>
          </a:p>
          <a:p>
            <a:pPr lvl="1"/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Service the page-fault interrupt(</a:t>
            </a:r>
            <a:r>
              <a:rPr lang="zh-CN" altLang="en-US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缺页中断服务时间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 lvl="1"/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Read in the page(</a:t>
            </a:r>
            <a:r>
              <a:rPr lang="zh-CN" altLang="en-US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将缺页读入时间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 lvl="1"/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Restart the process(</a:t>
            </a:r>
            <a:r>
              <a:rPr lang="zh-CN" altLang="en-US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重新启动进程时间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  <a:p>
            <a:pPr>
              <a:buFont typeface="Monotype Sorts" pitchFamily="2" charset="2"/>
              <a:buNone/>
            </a:pPr>
            <a:endParaRPr lang="en-US" altLang="zh-CN" sz="2000" b="1" dirty="0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Demand Paging Example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774825" algn="l"/>
                <a:tab pos="2279650" algn="l"/>
              </a:tabLst>
            </a:pPr>
            <a:r>
              <a:rPr lang="en-US" altLang="zh-CN" sz="2000" dirty="0"/>
              <a:t>Memory access time = 200 nanoseconds</a:t>
            </a:r>
            <a:r>
              <a:rPr lang="zh-CN" altLang="en-US" sz="2000" dirty="0">
                <a:ea typeface="宋体" pitchFamily="2" charset="-122"/>
              </a:rPr>
              <a:t>（</a:t>
            </a:r>
            <a:r>
              <a:rPr lang="en-US" altLang="zh-CN" sz="2000" i="1" dirty="0">
                <a:solidFill>
                  <a:srgbClr val="FF0000"/>
                </a:solidFill>
                <a:ea typeface="宋体" pitchFamily="2" charset="-122"/>
              </a:rPr>
              <a:t>ns</a:t>
            </a:r>
            <a:r>
              <a:rPr lang="zh-CN" altLang="en-US" sz="2000" dirty="0">
                <a:ea typeface="宋体" pitchFamily="2" charset="-122"/>
              </a:rPr>
              <a:t>）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endParaRPr lang="en-US" altLang="zh-CN" sz="2000" dirty="0"/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CN" sz="2000" dirty="0"/>
              <a:t>Average page-fault service time = 8 milliseconds</a:t>
            </a:r>
            <a:r>
              <a:rPr lang="zh-CN" altLang="en-US" sz="2000" dirty="0">
                <a:ea typeface="宋体" pitchFamily="2" charset="-122"/>
              </a:rPr>
              <a:t>（</a:t>
            </a:r>
            <a:r>
              <a:rPr lang="en-US" altLang="zh-CN" sz="2000" i="1" dirty="0" err="1">
                <a:solidFill>
                  <a:srgbClr val="FF0000"/>
                </a:solidFill>
                <a:ea typeface="宋体" pitchFamily="2" charset="-122"/>
              </a:rPr>
              <a:t>ms</a:t>
            </a:r>
            <a:r>
              <a:rPr lang="zh-CN" altLang="en-US" sz="2000" dirty="0">
                <a:ea typeface="宋体" pitchFamily="2" charset="-122"/>
              </a:rPr>
              <a:t>）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CN" sz="2000" dirty="0"/>
              <a:t>EAT = (1 – p) x 200 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ns</a:t>
            </a:r>
            <a:r>
              <a:rPr lang="en-US" altLang="zh-CN" sz="2000" dirty="0"/>
              <a:t> + p x8 </a:t>
            </a:r>
            <a:r>
              <a:rPr lang="en-US" altLang="zh-CN" sz="2000" dirty="0" err="1">
                <a:solidFill>
                  <a:srgbClr val="0000CC"/>
                </a:solidFill>
                <a:ea typeface="宋体" pitchFamily="2" charset="-122"/>
              </a:rPr>
              <a:t>ms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 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r>
              <a:rPr lang="en-US" altLang="zh-CN" sz="2000" dirty="0"/>
              <a:t>	        = (1 – </a:t>
            </a:r>
            <a:r>
              <a:rPr lang="en-US" altLang="zh-CN" sz="2000" dirty="0" smtClean="0"/>
              <a:t>p)  </a:t>
            </a:r>
            <a:r>
              <a:rPr lang="en-US" altLang="zh-CN" sz="2000" dirty="0"/>
              <a:t>x 200 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ns </a:t>
            </a:r>
            <a:r>
              <a:rPr lang="en-US" altLang="zh-CN" sz="2000" dirty="0"/>
              <a:t>+ p x 8,000,000 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ns 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r>
              <a:rPr lang="en-US" altLang="zh-CN" sz="2000" dirty="0"/>
              <a:t>              = 200 + p x 7,999,800 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ns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endParaRPr lang="en-US" altLang="zh-CN" sz="2000" dirty="0"/>
          </a:p>
          <a:p>
            <a:pPr>
              <a:tabLst>
                <a:tab pos="1774825" algn="l"/>
                <a:tab pos="2279650" algn="l"/>
              </a:tabLst>
            </a:pPr>
            <a:r>
              <a:rPr lang="en-US" altLang="zh-CN" sz="2000" dirty="0"/>
              <a:t>If one access out of 1,000 causes a page fault</a:t>
            </a:r>
            <a:r>
              <a:rPr lang="zh-CN" altLang="en-US" sz="2000" dirty="0">
                <a:ea typeface="宋体" pitchFamily="2" charset="-122"/>
              </a:rPr>
              <a:t>（</a:t>
            </a:r>
            <a:r>
              <a:rPr lang="en-US" altLang="zh-CN" sz="2000" dirty="0">
                <a:ea typeface="宋体" pitchFamily="2" charset="-122"/>
              </a:rPr>
              <a:t>p=0.001</a:t>
            </a:r>
            <a:r>
              <a:rPr lang="zh-CN" altLang="en-US" sz="2000" dirty="0">
                <a:ea typeface="宋体" pitchFamily="2" charset="-122"/>
              </a:rPr>
              <a:t>）</a:t>
            </a:r>
            <a:r>
              <a:rPr lang="en-US" altLang="zh-CN" sz="2000" dirty="0"/>
              <a:t>, then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r>
              <a:rPr lang="en-US" altLang="zh-CN" sz="2000" dirty="0"/>
              <a:t>         EAT = </a:t>
            </a:r>
            <a:r>
              <a:rPr lang="en-US" altLang="zh-CN" sz="2000" dirty="0">
                <a:ea typeface="宋体" pitchFamily="2" charset="-122"/>
              </a:rPr>
              <a:t>8200 </a:t>
            </a:r>
            <a:r>
              <a:rPr lang="en-US" altLang="zh-CN" sz="2000" dirty="0">
                <a:solidFill>
                  <a:srgbClr val="0000CC"/>
                </a:solidFill>
                <a:ea typeface="宋体" pitchFamily="2" charset="-122"/>
              </a:rPr>
              <a:t>ns</a:t>
            </a:r>
          </a:p>
          <a:p>
            <a:pPr>
              <a:buNone/>
              <a:tabLst>
                <a:tab pos="1774825" algn="l"/>
                <a:tab pos="2279650" algn="l"/>
              </a:tabLst>
            </a:pPr>
            <a:r>
              <a:rPr lang="en-US" altLang="zh-CN" sz="2000" dirty="0"/>
              <a:t>      This is a slowdown by a factor of 40!!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7885113" y="1634332"/>
            <a:ext cx="2105025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b="1" dirty="0">
                <a:latin typeface="Helvetica" pitchFamily="34" charset="0"/>
                <a:ea typeface="宋体" pitchFamily="2" charset="-122"/>
                <a:sym typeface="Wingdings" pitchFamily="2" charset="2"/>
              </a:rPr>
              <a:t>microsecond--</a:t>
            </a:r>
            <a:r>
              <a:rPr kumimoji="1" lang="en-US" altLang="zh-CN" b="1" dirty="0">
                <a:solidFill>
                  <a:srgbClr val="FF0000"/>
                </a:solidFill>
                <a:latin typeface="Helvetica" pitchFamily="34" charset="0"/>
                <a:ea typeface="宋体" pitchFamily="2" charset="-122"/>
                <a:sym typeface="Wingdings" pitchFamily="2" charset="2"/>
              </a:rPr>
              <a:t>us</a:t>
            </a:r>
            <a:endParaRPr kumimoji="1" lang="zh-CN" altLang="en-US" b="1" dirty="0">
              <a:solidFill>
                <a:srgbClr val="FF0000"/>
              </a:solidFill>
              <a:latin typeface="Helvetica" pitchFamily="34" charset="0"/>
              <a:ea typeface="宋体" pitchFamily="2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  <a:ea typeface="宋体" pitchFamily="2" charset="-122"/>
              </a:rPr>
              <a:t>9.3 Process Creation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56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Process Creation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US" altLang="zh-CN" sz="2400" dirty="0"/>
              <a:t>Virtual memory allows other benefits during process creation:</a:t>
            </a:r>
            <a:br>
              <a:rPr lang="en-US" altLang="zh-CN" sz="2400" dirty="0"/>
            </a:br>
            <a:endParaRPr lang="en-US" altLang="zh-CN" sz="2400" dirty="0"/>
          </a:p>
          <a:p>
            <a:pPr lvl="1"/>
            <a:r>
              <a:rPr lang="en-US" altLang="zh-CN" sz="2000" dirty="0"/>
              <a:t>	</a:t>
            </a:r>
            <a:r>
              <a:rPr lang="en-US" altLang="zh-CN" sz="2000" b="1" dirty="0"/>
              <a:t> Copy-on-Write</a:t>
            </a:r>
            <a:r>
              <a:rPr lang="zh-CN" altLang="en-US" sz="2000" b="1" dirty="0">
                <a:ea typeface="楷体_GB2312" pitchFamily="49" charset="-122"/>
              </a:rPr>
              <a:t>（写时拷贝）</a:t>
            </a:r>
          </a:p>
          <a:p>
            <a:pPr marL="381000" indent="-381000">
              <a:buNone/>
            </a:pPr>
            <a:r>
              <a:rPr lang="en-US" altLang="zh-CN" sz="2400" b="1" dirty="0"/>
              <a:t>	</a:t>
            </a:r>
            <a:endParaRPr lang="en-US" altLang="zh-CN" sz="2400" b="1" dirty="0"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Copy-on-Write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Copy-on-Write (COW)</a:t>
            </a:r>
            <a:r>
              <a:rPr lang="en-US" altLang="zh-CN" sz="2000" b="1" dirty="0"/>
              <a:t> allows both parent and child processes to initially </a:t>
            </a:r>
            <a:r>
              <a:rPr lang="en-US" altLang="zh-CN" sz="2000" b="1" i="1" dirty="0"/>
              <a:t>share</a:t>
            </a:r>
            <a:r>
              <a:rPr lang="en-US" altLang="zh-CN" sz="2000" b="1" dirty="0"/>
              <a:t> the same pages in memory</a:t>
            </a:r>
            <a:br>
              <a:rPr lang="en-US" altLang="zh-CN" sz="2000" b="1" dirty="0"/>
            </a:br>
            <a:r>
              <a:rPr lang="en-US" altLang="zh-CN" sz="2000" b="1" dirty="0"/>
              <a:t>If either process modifies a shared page, only then is the page copied</a:t>
            </a:r>
          </a:p>
          <a:p>
            <a:endParaRPr lang="en-US" altLang="zh-CN" sz="2000" dirty="0"/>
          </a:p>
          <a:p>
            <a:r>
              <a:rPr lang="en-US" altLang="zh-CN" sz="2000" dirty="0"/>
              <a:t>COW allows more efficient process creation as only modified pages are copied</a:t>
            </a:r>
          </a:p>
          <a:p>
            <a:endParaRPr lang="en-US" altLang="zh-CN" sz="2000" dirty="0"/>
          </a:p>
          <a:p>
            <a:r>
              <a:rPr lang="en-US" altLang="zh-CN" sz="2000" dirty="0"/>
              <a:t>Free pages are allocated from a pool of zeroed-out pages</a:t>
            </a:r>
          </a:p>
          <a:p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Windows</a:t>
            </a:r>
            <a:r>
              <a:rPr lang="zh-CN" altLang="en-US" sz="2000" dirty="0">
                <a:solidFill>
                  <a:srgbClr val="FF0000"/>
                </a:solidFill>
                <a:ea typeface="宋体" pitchFamily="2" charset="-122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Linux</a:t>
            </a:r>
            <a:r>
              <a:rPr lang="zh-CN" altLang="en-US" sz="2000" dirty="0">
                <a:solidFill>
                  <a:srgbClr val="FF0000"/>
                </a:solidFill>
                <a:ea typeface="宋体" pitchFamily="2" charset="-122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Solaris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Before Process 1 Modifies Page C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6" y="1652588"/>
            <a:ext cx="74898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After Process 1 Modifies Page C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7" name="Picture 4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1720851"/>
            <a:ext cx="7108825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</a:rPr>
              <a:t>9.4 Page Replacement </a:t>
            </a:r>
            <a:r>
              <a:rPr lang="zh-CN" altLang="en-US" sz="4000" dirty="0" smtClean="0">
                <a:solidFill>
                  <a:srgbClr val="0070C0"/>
                </a:solidFill>
              </a:rPr>
              <a:t>（</a:t>
            </a:r>
            <a:r>
              <a:rPr lang="zh-CN" altLang="en-US" sz="40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页面置换）</a:t>
            </a:r>
            <a:endParaRPr lang="zh-CN" altLang="en-US" sz="4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422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65831" y="909639"/>
            <a:ext cx="6257483" cy="576262"/>
          </a:xfrm>
        </p:spPr>
        <p:txBody>
          <a:bodyPr/>
          <a:lstStyle/>
          <a:p>
            <a:pPr algn="l" eaLnBrk="1" hangingPunct="1"/>
            <a:r>
              <a:rPr lang="en-US" altLang="zh-CN" sz="2400" dirty="0">
                <a:solidFill>
                  <a:srgbClr val="FF0000"/>
                </a:solidFill>
              </a:rPr>
              <a:t>What happens if there is no free frame?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65831" y="1639889"/>
            <a:ext cx="10972800" cy="4530725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Page replacement</a:t>
            </a:r>
            <a:r>
              <a:rPr lang="en-US" altLang="zh-CN" sz="2400" b="1" dirty="0"/>
              <a:t> </a:t>
            </a:r>
            <a:r>
              <a:rPr lang="en-US" altLang="zh-CN" sz="2400" dirty="0"/>
              <a:t>– find some page in memory, but not really in use, swap it out</a:t>
            </a:r>
          </a:p>
          <a:p>
            <a:pPr lvl="1"/>
            <a:r>
              <a:rPr lang="en-US" altLang="zh-CN" sz="2400" dirty="0"/>
              <a:t>algorithm</a:t>
            </a:r>
          </a:p>
          <a:p>
            <a:pPr lvl="1"/>
            <a:r>
              <a:rPr lang="en-US" altLang="zh-CN" sz="2400" dirty="0"/>
              <a:t>performance – want an algorithm which will result in </a:t>
            </a:r>
            <a:r>
              <a:rPr lang="en-US" altLang="zh-CN" sz="2400" dirty="0">
                <a:solidFill>
                  <a:srgbClr val="0000CC"/>
                </a:solidFill>
              </a:rPr>
              <a:t>minimum number of page faults</a:t>
            </a:r>
          </a:p>
          <a:p>
            <a:r>
              <a:rPr lang="en-US" altLang="zh-CN" sz="2400" dirty="0"/>
              <a:t>Same page may be brought into memory several times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981200" y="179389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FFC000"/>
                </a:solidFill>
                <a:latin typeface="+mj-lt"/>
                <a:ea typeface="宋体" pitchFamily="2" charset="-122"/>
                <a:cs typeface="+mj-cs"/>
              </a:rPr>
              <a:t>Page Replacement </a:t>
            </a:r>
            <a:r>
              <a:rPr lang="zh-CN" altLang="en-US" sz="2800" b="1" dirty="0">
                <a:solidFill>
                  <a:srgbClr val="FFC000"/>
                </a:solidFill>
                <a:latin typeface="+mj-lt"/>
                <a:ea typeface="宋体" pitchFamily="2" charset="-122"/>
                <a:cs typeface="+mj-cs"/>
              </a:rPr>
              <a:t>页面置换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To describe the benefits of a virtual memory system</a:t>
            </a:r>
            <a:br>
              <a:rPr lang="en-US" altLang="zh-CN" sz="2400" b="1" dirty="0"/>
            </a:br>
            <a:endParaRPr lang="en-US" altLang="zh-CN" sz="2400" b="1" dirty="0"/>
          </a:p>
          <a:p>
            <a:r>
              <a:rPr lang="en-US" altLang="zh-CN" sz="2400" b="1" dirty="0"/>
              <a:t>To explain the concepts of </a:t>
            </a:r>
            <a:r>
              <a:rPr lang="en-US" altLang="zh-CN" sz="2400" b="1" dirty="0">
                <a:solidFill>
                  <a:srgbClr val="0000FF"/>
                </a:solidFill>
              </a:rPr>
              <a:t>demand paging, page-replacement algorithms, and allocation of page frames</a:t>
            </a:r>
            <a:r>
              <a:rPr lang="en-US" altLang="zh-CN" sz="2400" b="1" dirty="0"/>
              <a:t/>
            </a:r>
            <a:br>
              <a:rPr lang="en-US" altLang="zh-CN" sz="2400" b="1" dirty="0"/>
            </a:br>
            <a:endParaRPr lang="en-US" altLang="zh-CN" sz="2400" b="1" dirty="0"/>
          </a:p>
          <a:p>
            <a:r>
              <a:rPr lang="en-US" altLang="zh-CN" sz="2400" b="1" dirty="0"/>
              <a:t>To discuss the principle of the </a:t>
            </a:r>
            <a:r>
              <a:rPr lang="en-US" altLang="zh-CN" sz="2400" b="1" dirty="0">
                <a:solidFill>
                  <a:srgbClr val="0000FF"/>
                </a:solidFill>
              </a:rPr>
              <a:t>working-set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Page Replacement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Prevent over-allocation of memory by modifying page-fault service routine to include page replacement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b="1" dirty="0"/>
              <a:t>Use </a:t>
            </a:r>
            <a:r>
              <a:rPr lang="en-US" altLang="zh-CN" sz="2400" b="1" dirty="0">
                <a:solidFill>
                  <a:srgbClr val="3366FF"/>
                </a:solidFill>
              </a:rPr>
              <a:t>modify (dirty) bit </a:t>
            </a:r>
            <a:r>
              <a:rPr lang="en-US" altLang="zh-CN" sz="2400" b="1" dirty="0"/>
              <a:t>to reduce overhead of page transfers – </a:t>
            </a:r>
            <a:r>
              <a:rPr lang="en-US" altLang="zh-CN" sz="2400" b="1" dirty="0">
                <a:solidFill>
                  <a:srgbClr val="FF0000"/>
                </a:solidFill>
              </a:rPr>
              <a:t>only modified pages are written to disk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Page replacement completes separation between logical memory and physical memory – large virtual memory can be provided on a smaller physical memory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Need For Page Replacement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23885" y="1100365"/>
            <a:ext cx="7663543" cy="5113338"/>
            <a:chOff x="2873828" y="1187450"/>
            <a:chExt cx="6746421" cy="5113338"/>
          </a:xfrm>
        </p:grpSpPr>
        <p:pic>
          <p:nvPicPr>
            <p:cNvPr id="29699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828" y="1187450"/>
              <a:ext cx="6746421" cy="511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0" name="Line 4"/>
            <p:cNvSpPr>
              <a:spLocks noChangeShapeType="1"/>
            </p:cNvSpPr>
            <p:nvPr/>
          </p:nvSpPr>
          <p:spPr bwMode="auto">
            <a:xfrm flipV="1">
              <a:off x="3162300" y="2001838"/>
              <a:ext cx="788988" cy="2079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1" name="Oval 5"/>
            <p:cNvSpPr>
              <a:spLocks noChangeArrowheads="1"/>
            </p:cNvSpPr>
            <p:nvPr/>
          </p:nvSpPr>
          <p:spPr bwMode="auto">
            <a:xfrm>
              <a:off x="6346825" y="2814639"/>
              <a:ext cx="1219200" cy="49847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02" name="Oval 6"/>
            <p:cNvSpPr>
              <a:spLocks noChangeArrowheads="1"/>
            </p:cNvSpPr>
            <p:nvPr/>
          </p:nvSpPr>
          <p:spPr bwMode="auto">
            <a:xfrm>
              <a:off x="4757738" y="2540001"/>
              <a:ext cx="1219200" cy="42386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03" name="Oval 7"/>
            <p:cNvSpPr>
              <a:spLocks noChangeArrowheads="1"/>
            </p:cNvSpPr>
            <p:nvPr/>
          </p:nvSpPr>
          <p:spPr bwMode="auto">
            <a:xfrm>
              <a:off x="4932364" y="4959351"/>
              <a:ext cx="904875" cy="38576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04" name="Oval 9"/>
            <p:cNvSpPr>
              <a:spLocks noChangeArrowheads="1"/>
            </p:cNvSpPr>
            <p:nvPr/>
          </p:nvSpPr>
          <p:spPr bwMode="auto">
            <a:xfrm>
              <a:off x="3570289" y="4622801"/>
              <a:ext cx="904875" cy="38576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Basic Page Replacement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页面置换的过程：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81050" lvl="1" indent="-381000">
              <a:buFont typeface="Monotype Sorts" pitchFamily="2" charset="2"/>
              <a:buAutoNum type="arabicPeriod"/>
            </a:pP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Find the location of the desired 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page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on disk</a:t>
            </a:r>
          </a:p>
          <a:p>
            <a:pPr marL="781050" lvl="1" indent="-381000">
              <a:buFont typeface="Monotype Sorts" pitchFamily="2" charset="2"/>
              <a:buAutoNum type="arabicPeriod"/>
            </a:pP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Find a free frame:</a:t>
            </a:r>
            <a:br>
              <a:rPr lang="en-US" altLang="zh-CN" dirty="0">
                <a:latin typeface="Times New Roman" pitchFamily="18" charset="0"/>
                <a:ea typeface="楷体_GB2312" pitchFamily="49" charset="-122"/>
              </a:rPr>
            </a:b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   -  If there is a 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free frame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, use it</a:t>
            </a:r>
            <a:br>
              <a:rPr lang="en-US" altLang="zh-CN" sz="2000" dirty="0">
                <a:latin typeface="Times New Roman" pitchFamily="18" charset="0"/>
                <a:ea typeface="楷体_GB2312" pitchFamily="49" charset="-122"/>
              </a:rPr>
            </a:b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   -  If there is no free frame, use a page replacement algorithm to select a </a:t>
            </a:r>
            <a:r>
              <a:rPr lang="en-US" altLang="zh-CN" sz="2000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victim 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淘汰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en-US" altLang="zh-CN" sz="2000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frame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/>
            </a:r>
            <a:br>
              <a:rPr lang="en-US" altLang="zh-CN" sz="2000" dirty="0">
                <a:latin typeface="Times New Roman" pitchFamily="18" charset="0"/>
                <a:ea typeface="楷体_GB2312" pitchFamily="49" charset="-122"/>
              </a:rPr>
            </a:b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楷体_GB2312" pitchFamily="49" charset="-122"/>
              </a:rPr>
              <a:t> 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- 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Write the victim page to the disk;  change the page and frame tables accordingly. </a:t>
            </a:r>
            <a:endParaRPr lang="en-US" altLang="zh-CN" dirty="0">
              <a:latin typeface="Times New Roman" pitchFamily="18" charset="0"/>
              <a:ea typeface="楷体_GB2312" pitchFamily="49" charset="-122"/>
            </a:endParaRPr>
          </a:p>
          <a:p>
            <a:pPr marL="781050" lvl="1" indent="-381000">
              <a:buFont typeface="Monotype Sorts" pitchFamily="2" charset="2"/>
              <a:buAutoNum type="arabicPeriod"/>
            </a:pP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Bring  the desired page into the (newly) free frame; update the page and frame tables</a:t>
            </a:r>
          </a:p>
          <a:p>
            <a:pPr marL="781050" lvl="1" indent="-381000">
              <a:buFont typeface="Monotype Sorts" pitchFamily="2" charset="2"/>
              <a:buAutoNum type="arabicPeriod"/>
            </a:pP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Restart the process</a:t>
            </a:r>
            <a:endParaRPr lang="en-US" altLang="zh-CN" sz="2000" dirty="0"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Page Replacement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6" y="1006411"/>
            <a:ext cx="7953828" cy="513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Page Replacement Algorithms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146425" algn="ctr"/>
              </a:tabLst>
            </a:pPr>
            <a:r>
              <a:rPr lang="en-US" altLang="zh-CN" sz="2400" dirty="0"/>
              <a:t>Want lowest page-fault rate</a:t>
            </a:r>
          </a:p>
          <a:p>
            <a:pPr>
              <a:tabLst>
                <a:tab pos="3146425" algn="ctr"/>
              </a:tabLst>
            </a:pPr>
            <a:r>
              <a:rPr lang="en-US" altLang="zh-CN" sz="2400" dirty="0"/>
              <a:t>Evaluate algorithm by running it on a particular string of memory references (</a:t>
            </a:r>
            <a:r>
              <a:rPr lang="en-US" altLang="zh-CN" sz="2400" b="1" dirty="0"/>
              <a:t>reference string</a:t>
            </a:r>
            <a:r>
              <a:rPr lang="zh-CN" altLang="en-US" sz="2400" b="1" dirty="0">
                <a:ea typeface="楷体_GB2312" pitchFamily="49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引用串</a:t>
            </a:r>
            <a:r>
              <a:rPr lang="en-US" altLang="zh-CN" sz="2400" dirty="0"/>
              <a:t>) and computing the number of page faults on that string</a:t>
            </a:r>
          </a:p>
          <a:p>
            <a:pPr>
              <a:tabLst>
                <a:tab pos="3146425" algn="ctr"/>
              </a:tabLst>
            </a:pPr>
            <a:r>
              <a:rPr lang="en-US" altLang="zh-CN" sz="2400" dirty="0"/>
              <a:t>reference string:(</a:t>
            </a:r>
            <a:r>
              <a:rPr lang="en-US" altLang="zh-CN" sz="2000" dirty="0"/>
              <a:t>100 bytes per page)</a:t>
            </a:r>
            <a:endParaRPr lang="zh-CN" altLang="en-US" sz="2000" dirty="0">
              <a:ea typeface="宋体" pitchFamily="2" charset="-122"/>
            </a:endParaRPr>
          </a:p>
          <a:p>
            <a:pPr>
              <a:buNone/>
              <a:tabLst>
                <a:tab pos="3146425" algn="ctr"/>
              </a:tabLst>
            </a:pPr>
            <a:r>
              <a:rPr lang="en-US" altLang="zh-CN" sz="2000" dirty="0"/>
              <a:t>	</a:t>
            </a:r>
            <a:r>
              <a:rPr lang="en-US" altLang="zh-CN" sz="1800" dirty="0">
                <a:solidFill>
                  <a:srgbClr val="0000CC"/>
                </a:solidFill>
              </a:rPr>
              <a:t>0100, 0432,0101,0612, 0102,0103,0104,0611,0120 </a:t>
            </a:r>
            <a:r>
              <a:rPr lang="en-US" altLang="zh-CN" sz="1800" dirty="0">
                <a:solidFill>
                  <a:srgbClr val="0000CC"/>
                </a:solidFill>
                <a:sym typeface="Wingdings" pitchFamily="2" charset="2"/>
              </a:rPr>
              <a:t> 1,4,1,6,1,6,1</a:t>
            </a:r>
          </a:p>
          <a:p>
            <a:pPr>
              <a:tabLst>
                <a:tab pos="3146425" algn="ctr"/>
              </a:tabLst>
            </a:pPr>
            <a:endParaRPr lang="en-US" altLang="zh-CN" sz="2800" dirty="0"/>
          </a:p>
          <a:p>
            <a:pPr>
              <a:tabLst>
                <a:tab pos="3146425" algn="ctr"/>
              </a:tabLst>
            </a:pPr>
            <a:r>
              <a:rPr lang="en-US" altLang="zh-CN" sz="2400" dirty="0"/>
              <a:t>In all our examples, the reference string is </a:t>
            </a:r>
          </a:p>
          <a:p>
            <a:pPr>
              <a:buNone/>
              <a:tabLst>
                <a:tab pos="3146425" algn="ctr"/>
              </a:tabLst>
            </a:pPr>
            <a:r>
              <a:rPr lang="en-US" altLang="zh-CN" sz="2000" dirty="0"/>
              <a:t>	   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1, 2, 3, 4, 1, 2, 5, 1, 2, 3, 4, 5</a:t>
            </a:r>
          </a:p>
          <a:p>
            <a:pPr>
              <a:buNone/>
              <a:tabLst>
                <a:tab pos="3146425" algn="ctr"/>
              </a:tabLst>
            </a:pPr>
            <a:r>
              <a:rPr lang="en-US" altLang="zh-CN" sz="2000" dirty="0">
                <a:solidFill>
                  <a:srgbClr val="FF0000"/>
                </a:solidFill>
              </a:rPr>
              <a:t>	    7,0,1,2,0,3,0,4,2,3,0,3,2,1,2,0,1,7,0,1.</a:t>
            </a:r>
            <a:r>
              <a:rPr lang="zh-CN" altLang="en-US" sz="2000" dirty="0">
                <a:solidFill>
                  <a:srgbClr val="FF0000"/>
                </a:solidFill>
                <a:ea typeface="宋体" pitchFamily="2" charset="-122"/>
              </a:rPr>
              <a:t>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/>
              <a:t>Graph of Page Faults Versus The Number of Frames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1709738"/>
            <a:ext cx="621506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Page Replacement Algorithms</a:t>
            </a:r>
            <a:endParaRPr lang="zh-CN" altLang="en-US" sz="2800" dirty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First-In-First-Out Algorithm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FIFO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，先进先出算法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Optimal Algorithm 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OPT 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最佳页面置换算法）</a:t>
            </a:r>
            <a:endParaRPr lang="en-US" altLang="zh-CN" sz="20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Least Recently Used (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LRU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Algorithm 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最近最久使用算法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LRU Approximation Algorithms 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（近似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LRU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算法）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Additional-Reference-Bits Algorithm</a:t>
            </a:r>
            <a:endParaRPr lang="en-US" altLang="zh-CN" sz="2400" dirty="0">
              <a:solidFill>
                <a:srgbClr val="0000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Second-Chance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clock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Algorithm</a:t>
            </a:r>
          </a:p>
          <a:p>
            <a:pPr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Enhanced Second-Chance  Algorithm</a:t>
            </a:r>
          </a:p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Counting-Base Page Replacement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Least Frequently Used Algorithm (LFU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最不经常使用算法）</a:t>
            </a:r>
          </a:p>
          <a:p>
            <a:pPr lvl="1"/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Most Frequently Used Algorithm (MFU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引用最多算法</a:t>
            </a:r>
            <a:r>
              <a:rPr lang="en-US" altLang="zh-CN" sz="1800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Page Buffering Algorithm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（页面缓冲算法）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FIFO Page Replacement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65" y="1471614"/>
            <a:ext cx="8568862" cy="27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311650" y="5548313"/>
            <a:ext cx="4821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Helvetica" pitchFamily="34" charset="0"/>
                <a:ea typeface="宋体" pitchFamily="2" charset="-122"/>
              </a:rPr>
              <a:t>15 Page faults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708275" y="4872039"/>
            <a:ext cx="41207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000" dirty="0"/>
              <a:t>How many page faults occur?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First-In-First-Out (FIFO) Algorithm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/>
              <a:t>Reference string: </a:t>
            </a:r>
            <a:r>
              <a:rPr lang="en-US" altLang="zh-CN" sz="1800" b="1" dirty="0">
                <a:solidFill>
                  <a:srgbClr val="0000CC"/>
                </a:solidFill>
              </a:rPr>
              <a:t>1, 2, 3, 4, 1, 2, 5, 1, 2, 3, 4, 5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3 frames</a:t>
            </a:r>
            <a:r>
              <a:rPr lang="en-US" altLang="zh-CN" sz="1800" b="1" dirty="0"/>
              <a:t> (3 pages can be in memory at a time per process)</a:t>
            </a:r>
          </a:p>
          <a:p>
            <a:pPr>
              <a:buFont typeface="Monotype Sorts" pitchFamily="2" charset="2"/>
              <a:buNone/>
            </a:pPr>
            <a:endParaRPr lang="en-US" altLang="zh-CN" sz="1800" b="1" dirty="0"/>
          </a:p>
          <a:p>
            <a:pPr>
              <a:buFont typeface="Monotype Sorts" pitchFamily="2" charset="2"/>
              <a:buNone/>
            </a:pPr>
            <a:endParaRPr lang="en-US" altLang="zh-CN" sz="2000" b="1" dirty="0"/>
          </a:p>
          <a:p>
            <a:pPr>
              <a:buFont typeface="Monotype Sorts" pitchFamily="2" charset="2"/>
              <a:buNone/>
            </a:pPr>
            <a:endParaRPr lang="en-US" altLang="zh-CN" sz="2000" b="1" dirty="0"/>
          </a:p>
          <a:p>
            <a:pPr>
              <a:buFont typeface="Monotype Sorts" pitchFamily="2" charset="2"/>
              <a:buNone/>
            </a:pPr>
            <a:endParaRPr lang="en-US" altLang="zh-CN" sz="2000" b="1" dirty="0"/>
          </a:p>
          <a:p>
            <a:r>
              <a:rPr lang="en-US" altLang="zh-CN" sz="1800" b="1" dirty="0">
                <a:solidFill>
                  <a:srgbClr val="FF0000"/>
                </a:solidFill>
              </a:rPr>
              <a:t>4 frames</a:t>
            </a:r>
            <a:br>
              <a:rPr lang="en-US" altLang="zh-CN" sz="1800" b="1" dirty="0">
                <a:solidFill>
                  <a:srgbClr val="FF0000"/>
                </a:solidFill>
              </a:rPr>
            </a:b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en-US" altLang="zh-CN" sz="2000" b="1" dirty="0"/>
              <a:t/>
            </a:r>
            <a:br>
              <a:rPr lang="en-US" altLang="zh-CN" sz="2000" b="1" dirty="0"/>
            </a:br>
            <a:r>
              <a:rPr lang="en-US" altLang="zh-CN" sz="2000" b="1" dirty="0"/>
              <a:t/>
            </a:r>
            <a:br>
              <a:rPr lang="en-US" altLang="zh-CN" sz="2000" b="1" dirty="0"/>
            </a:br>
            <a:endParaRPr lang="en-US" altLang="zh-CN" sz="2000" b="1" dirty="0"/>
          </a:p>
          <a:p>
            <a:pPr>
              <a:buFont typeface="Monotype Sorts" pitchFamily="2" charset="2"/>
              <a:buNone/>
            </a:pPr>
            <a:r>
              <a:rPr lang="en-US" altLang="zh-CN" sz="2000" b="1" dirty="0"/>
              <a:t/>
            </a:r>
            <a:br>
              <a:rPr lang="en-US" altLang="zh-CN" sz="2000" b="1" dirty="0"/>
            </a:br>
            <a:endParaRPr lang="en-US" altLang="zh-CN" sz="2000" b="1" dirty="0"/>
          </a:p>
          <a:p>
            <a:r>
              <a:rPr lang="en-US" altLang="zh-CN" sz="2000" b="1" dirty="0" err="1">
                <a:solidFill>
                  <a:srgbClr val="FF0000"/>
                </a:solidFill>
              </a:rPr>
              <a:t>Belady’s</a:t>
            </a:r>
            <a:r>
              <a:rPr lang="en-US" altLang="zh-CN" sz="2000" b="1" dirty="0">
                <a:solidFill>
                  <a:srgbClr val="FF0000"/>
                </a:solidFill>
              </a:rPr>
              <a:t> Anomaly</a:t>
            </a:r>
            <a:r>
              <a:rPr lang="en-US" altLang="zh-CN" sz="2000" b="1" dirty="0"/>
              <a:t>: more frames </a:t>
            </a:r>
            <a:r>
              <a:rPr lang="en-US" altLang="zh-CN" sz="2000" b="1" dirty="0">
                <a:sym typeface="Symbol" pitchFamily="18" charset="2"/>
              </a:rPr>
              <a:t> more page faults</a:t>
            </a:r>
            <a:endParaRPr lang="en-US" altLang="zh-CN" sz="2000" b="1" dirty="0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4965700" y="2225675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4965700" y="2682875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4965700" y="3140075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4578350" y="22590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4578350" y="270192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4578350" y="31781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5422900" y="22971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5422900" y="274002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5422900" y="32162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5803900" y="22971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5</a:t>
            </a:r>
          </a:p>
        </p:txBody>
      </p:sp>
      <p:sp>
        <p:nvSpPr>
          <p:cNvPr id="36878" name="Text Box 14"/>
          <p:cNvSpPr txBox="1">
            <a:spLocks noChangeArrowheads="1"/>
          </p:cNvSpPr>
          <p:nvPr/>
        </p:nvSpPr>
        <p:spPr bwMode="auto">
          <a:xfrm>
            <a:off x="5803900" y="274002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5803900" y="32162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6261100" y="2740026"/>
            <a:ext cx="1492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Helvetica" pitchFamily="34" charset="0"/>
              </a:rPr>
              <a:t>9 page faults</a:t>
            </a: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4933950" y="39497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82" name="Rectangle 18"/>
          <p:cNvSpPr>
            <a:spLocks noChangeArrowheads="1"/>
          </p:cNvSpPr>
          <p:nvPr/>
        </p:nvSpPr>
        <p:spPr bwMode="auto">
          <a:xfrm>
            <a:off x="4933950" y="44069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4933950" y="48641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4546600" y="39830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4546600" y="442595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4546600" y="49022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5391150" y="40211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5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5391150" y="446405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5391150" y="49403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6890" name="Text Box 26"/>
          <p:cNvSpPr txBox="1">
            <a:spLocks noChangeArrowheads="1"/>
          </p:cNvSpPr>
          <p:nvPr/>
        </p:nvSpPr>
        <p:spPr bwMode="auto">
          <a:xfrm>
            <a:off x="5772150" y="40211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6891" name="Text Box 28"/>
          <p:cNvSpPr txBox="1">
            <a:spLocks noChangeArrowheads="1"/>
          </p:cNvSpPr>
          <p:nvPr/>
        </p:nvSpPr>
        <p:spPr bwMode="auto">
          <a:xfrm>
            <a:off x="5772150" y="44831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5</a:t>
            </a:r>
          </a:p>
        </p:txBody>
      </p:sp>
      <p:sp>
        <p:nvSpPr>
          <p:cNvPr id="36892" name="Text Box 29"/>
          <p:cNvSpPr txBox="1">
            <a:spLocks noChangeArrowheads="1"/>
          </p:cNvSpPr>
          <p:nvPr/>
        </p:nvSpPr>
        <p:spPr bwMode="auto">
          <a:xfrm>
            <a:off x="6165850" y="4464051"/>
            <a:ext cx="161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Helvetica" pitchFamily="34" charset="0"/>
              </a:rPr>
              <a:t>10 page faults</a:t>
            </a:r>
          </a:p>
        </p:txBody>
      </p:sp>
      <p:sp>
        <p:nvSpPr>
          <p:cNvPr id="36893" name="Rectangle 30"/>
          <p:cNvSpPr>
            <a:spLocks noChangeArrowheads="1"/>
          </p:cNvSpPr>
          <p:nvPr/>
        </p:nvSpPr>
        <p:spPr bwMode="auto">
          <a:xfrm>
            <a:off x="4933950" y="53213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6894" name="Text Box 31"/>
          <p:cNvSpPr txBox="1">
            <a:spLocks noChangeArrowheads="1"/>
          </p:cNvSpPr>
          <p:nvPr/>
        </p:nvSpPr>
        <p:spPr bwMode="auto">
          <a:xfrm>
            <a:off x="4552950" y="53975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6895" name="Text Box 32"/>
          <p:cNvSpPr txBox="1">
            <a:spLocks noChangeArrowheads="1"/>
          </p:cNvSpPr>
          <p:nvPr/>
        </p:nvSpPr>
        <p:spPr bwMode="auto">
          <a:xfrm>
            <a:off x="5391150" y="53975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FIFO Illustrating </a:t>
            </a:r>
            <a:r>
              <a:rPr lang="en-US" altLang="zh-CN" sz="2800" dirty="0" err="1">
                <a:solidFill>
                  <a:srgbClr val="FFC000"/>
                </a:solidFill>
                <a:ea typeface="宋体" pitchFamily="2" charset="-122"/>
              </a:rPr>
              <a:t>Belady’s</a:t>
            </a:r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 Anomaly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642" y="1393825"/>
            <a:ext cx="7124834" cy="456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70C0"/>
                </a:solidFill>
                <a:ea typeface="宋体" pitchFamily="2" charset="-122"/>
              </a:rPr>
              <a:t>9.1 </a:t>
            </a:r>
            <a:r>
              <a:rPr lang="en-US" altLang="zh-CN" sz="4400" dirty="0">
                <a:solidFill>
                  <a:srgbClr val="0070C0"/>
                </a:solidFill>
              </a:rPr>
              <a:t>Background</a:t>
            </a:r>
            <a:endParaRPr lang="zh-CN" alt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5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Optimal Page Replacement</a:t>
            </a:r>
          </a:p>
        </p:txBody>
      </p:sp>
      <p:sp>
        <p:nvSpPr>
          <p:cNvPr id="3891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OPT(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最佳页面置换算法</a:t>
            </a:r>
            <a:r>
              <a:rPr kumimoji="0"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Replace page that will not be used for longest period of time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。选择“未来不再使用的”或“在离当前最远位置上出现的”页被置换。</a:t>
            </a:r>
          </a:p>
          <a:p>
            <a:r>
              <a:rPr lang="en-US" altLang="zh-CN" sz="2000" dirty="0"/>
              <a:t>How do you know this?</a:t>
            </a:r>
          </a:p>
          <a:p>
            <a:r>
              <a:rPr lang="en-US" altLang="zh-CN" sz="2000" dirty="0"/>
              <a:t>Used for measuring how well your algorithm performs</a:t>
            </a:r>
          </a:p>
          <a:p>
            <a:pPr>
              <a:buFont typeface="Monotype Sorts" pitchFamily="2" charset="2"/>
              <a:buNone/>
            </a:pP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89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2863056"/>
            <a:ext cx="7734753" cy="277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4603750" y="5624513"/>
            <a:ext cx="4821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Helvetica" pitchFamily="34" charset="0"/>
                <a:ea typeface="宋体" pitchFamily="2" charset="-122"/>
              </a:rPr>
              <a:t>9 Page faults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Optimal Algorithm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zh-CN" sz="2400" dirty="0"/>
              <a:t>4 frames example</a:t>
            </a:r>
          </a:p>
          <a:p>
            <a:pPr>
              <a:buNone/>
              <a:tabLst>
                <a:tab pos="1890713" algn="l"/>
              </a:tabLst>
            </a:pPr>
            <a:r>
              <a:rPr lang="en-US" altLang="zh-CN" sz="2000" dirty="0"/>
              <a:t>		 1, 2, 3, 4, 1, 2, 5, 1, 2, 3, 4, 5</a:t>
            </a: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/>
              <a:t/>
            </a:r>
            <a:br>
              <a:rPr lang="en-US" altLang="zh-CN" sz="1800" b="1" dirty="0"/>
            </a:br>
            <a:endParaRPr lang="en-US" altLang="zh-CN" sz="1800" b="1" dirty="0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5084763" y="26114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084763" y="30686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5084763" y="35258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5792788" y="26447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6634163" y="3125788"/>
            <a:ext cx="1492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6 page faults</a:t>
            </a: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5084763" y="3983038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4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5541963" y="40592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Least Recently Used (LRU) (</a:t>
            </a:r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最近最久使用</a:t>
            </a:r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) Algorithm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LRU(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最近最少使用算法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：选择内存中最久没有引用的页面被置换。这是局部性原理的合理近似，性能接近最佳算法。但由于需要记录页面使用时间，硬件开销太大。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Reference string:  1, 2, 3, 4, 1, 2, 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  <a:r>
              <a:rPr lang="en-US" altLang="zh-CN" sz="2000" dirty="0"/>
              <a:t>, 1, 2, </a:t>
            </a:r>
            <a:r>
              <a:rPr lang="en-US" altLang="zh-CN" sz="2000" dirty="0">
                <a:solidFill>
                  <a:srgbClr val="0000CC"/>
                </a:solidFill>
              </a:rPr>
              <a:t>3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009900"/>
                </a:solidFill>
              </a:rPr>
              <a:t>5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  <a:p>
            <a:pPr>
              <a:buFont typeface="Monotype Sorts" pitchFamily="2" charset="2"/>
              <a:buNone/>
            </a:pPr>
            <a:endParaRPr lang="en-US" altLang="zh-CN" sz="18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3696495" y="4021138"/>
            <a:ext cx="5694361" cy="1849438"/>
            <a:chOff x="2620963" y="1714500"/>
            <a:chExt cx="5694361" cy="1849438"/>
          </a:xfrm>
        </p:grpSpPr>
        <p:sp>
          <p:nvSpPr>
            <p:cNvPr id="40964" name="Rectangle 50"/>
            <p:cNvSpPr>
              <a:spLocks noChangeArrowheads="1"/>
            </p:cNvSpPr>
            <p:nvPr/>
          </p:nvSpPr>
          <p:spPr bwMode="auto">
            <a:xfrm>
              <a:off x="4638675" y="17287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5</a:t>
              </a:r>
            </a:p>
          </p:txBody>
        </p:sp>
        <p:sp>
          <p:nvSpPr>
            <p:cNvPr id="40965" name="Rectangle 51"/>
            <p:cNvSpPr>
              <a:spLocks noChangeArrowheads="1"/>
            </p:cNvSpPr>
            <p:nvPr/>
          </p:nvSpPr>
          <p:spPr bwMode="auto">
            <a:xfrm>
              <a:off x="4638675" y="21859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dirty="0">
                  <a:latin typeface="Helvetica" pitchFamily="34" charset="0"/>
                </a:rPr>
                <a:t>2</a:t>
              </a:r>
            </a:p>
          </p:txBody>
        </p:sp>
        <p:sp>
          <p:nvSpPr>
            <p:cNvPr id="40966" name="Rectangle 52"/>
            <p:cNvSpPr>
              <a:spLocks noChangeArrowheads="1"/>
            </p:cNvSpPr>
            <p:nvPr/>
          </p:nvSpPr>
          <p:spPr bwMode="auto">
            <a:xfrm>
              <a:off x="4638675" y="26431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4</a:t>
              </a:r>
            </a:p>
          </p:txBody>
        </p:sp>
        <p:sp>
          <p:nvSpPr>
            <p:cNvPr id="40967" name="Rectangle 53"/>
            <p:cNvSpPr>
              <a:spLocks noChangeArrowheads="1"/>
            </p:cNvSpPr>
            <p:nvPr/>
          </p:nvSpPr>
          <p:spPr bwMode="auto">
            <a:xfrm>
              <a:off x="4638675" y="310038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3</a:t>
              </a:r>
            </a:p>
          </p:txBody>
        </p:sp>
        <p:sp>
          <p:nvSpPr>
            <p:cNvPr id="40968" name="Rectangle 54"/>
            <p:cNvSpPr>
              <a:spLocks noChangeArrowheads="1"/>
            </p:cNvSpPr>
            <p:nvPr/>
          </p:nvSpPr>
          <p:spPr bwMode="auto">
            <a:xfrm>
              <a:off x="2620963" y="17272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1</a:t>
              </a:r>
            </a:p>
          </p:txBody>
        </p:sp>
        <p:sp>
          <p:nvSpPr>
            <p:cNvPr id="40969" name="Rectangle 55"/>
            <p:cNvSpPr>
              <a:spLocks noChangeArrowheads="1"/>
            </p:cNvSpPr>
            <p:nvPr/>
          </p:nvSpPr>
          <p:spPr bwMode="auto">
            <a:xfrm>
              <a:off x="2620963" y="21844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0000"/>
                  </a:solidFill>
                  <a:latin typeface="Helvetica" pitchFamily="34" charset="0"/>
                </a:rPr>
                <a:t>2</a:t>
              </a:r>
            </a:p>
          </p:txBody>
        </p:sp>
        <p:sp>
          <p:nvSpPr>
            <p:cNvPr id="40970" name="Rectangle 56"/>
            <p:cNvSpPr>
              <a:spLocks noChangeArrowheads="1"/>
            </p:cNvSpPr>
            <p:nvPr/>
          </p:nvSpPr>
          <p:spPr bwMode="auto">
            <a:xfrm>
              <a:off x="2620963" y="26416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0000"/>
                  </a:solidFill>
                  <a:latin typeface="Helvetica" pitchFamily="34" charset="0"/>
                </a:rPr>
                <a:t>3</a:t>
              </a:r>
            </a:p>
          </p:txBody>
        </p:sp>
        <p:sp>
          <p:nvSpPr>
            <p:cNvPr id="40971" name="Rectangle 57"/>
            <p:cNvSpPr>
              <a:spLocks noChangeArrowheads="1"/>
            </p:cNvSpPr>
            <p:nvPr/>
          </p:nvSpPr>
          <p:spPr bwMode="auto">
            <a:xfrm>
              <a:off x="2620963" y="30988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solidFill>
                    <a:srgbClr val="FF0000"/>
                  </a:solidFill>
                  <a:latin typeface="Helvetica" pitchFamily="34" charset="0"/>
                </a:rPr>
                <a:t>4</a:t>
              </a:r>
            </a:p>
          </p:txBody>
        </p:sp>
        <p:sp>
          <p:nvSpPr>
            <p:cNvPr id="40972" name="Rectangle 58"/>
            <p:cNvSpPr>
              <a:spLocks noChangeArrowheads="1"/>
            </p:cNvSpPr>
            <p:nvPr/>
          </p:nvSpPr>
          <p:spPr bwMode="auto">
            <a:xfrm>
              <a:off x="3124200" y="17351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1</a:t>
              </a:r>
            </a:p>
          </p:txBody>
        </p:sp>
        <p:sp>
          <p:nvSpPr>
            <p:cNvPr id="40973" name="Rectangle 59"/>
            <p:cNvSpPr>
              <a:spLocks noChangeArrowheads="1"/>
            </p:cNvSpPr>
            <p:nvPr/>
          </p:nvSpPr>
          <p:spPr bwMode="auto">
            <a:xfrm>
              <a:off x="3124200" y="21923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2</a:t>
              </a:r>
            </a:p>
          </p:txBody>
        </p:sp>
        <p:sp>
          <p:nvSpPr>
            <p:cNvPr id="40974" name="Rectangle 60"/>
            <p:cNvSpPr>
              <a:spLocks noChangeArrowheads="1"/>
            </p:cNvSpPr>
            <p:nvPr/>
          </p:nvSpPr>
          <p:spPr bwMode="auto">
            <a:xfrm>
              <a:off x="3124200" y="26495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5</a:t>
              </a:r>
            </a:p>
          </p:txBody>
        </p:sp>
        <p:sp>
          <p:nvSpPr>
            <p:cNvPr id="40975" name="Rectangle 61"/>
            <p:cNvSpPr>
              <a:spLocks noChangeArrowheads="1"/>
            </p:cNvSpPr>
            <p:nvPr/>
          </p:nvSpPr>
          <p:spPr bwMode="auto">
            <a:xfrm>
              <a:off x="3124200" y="31067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4</a:t>
              </a:r>
            </a:p>
          </p:txBody>
        </p:sp>
        <p:sp>
          <p:nvSpPr>
            <p:cNvPr id="40976" name="Rectangle 62"/>
            <p:cNvSpPr>
              <a:spLocks noChangeArrowheads="1"/>
            </p:cNvSpPr>
            <p:nvPr/>
          </p:nvSpPr>
          <p:spPr bwMode="auto">
            <a:xfrm>
              <a:off x="3643313" y="17145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1</a:t>
              </a:r>
            </a:p>
          </p:txBody>
        </p:sp>
        <p:sp>
          <p:nvSpPr>
            <p:cNvPr id="40977" name="Rectangle 63"/>
            <p:cNvSpPr>
              <a:spLocks noChangeArrowheads="1"/>
            </p:cNvSpPr>
            <p:nvPr/>
          </p:nvSpPr>
          <p:spPr bwMode="auto">
            <a:xfrm>
              <a:off x="3643313" y="21717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2</a:t>
              </a:r>
            </a:p>
          </p:txBody>
        </p:sp>
        <p:sp>
          <p:nvSpPr>
            <p:cNvPr id="40978" name="Rectangle 64"/>
            <p:cNvSpPr>
              <a:spLocks noChangeArrowheads="1"/>
            </p:cNvSpPr>
            <p:nvPr/>
          </p:nvSpPr>
          <p:spPr bwMode="auto">
            <a:xfrm>
              <a:off x="3643313" y="26289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5</a:t>
              </a:r>
            </a:p>
          </p:txBody>
        </p:sp>
        <p:sp>
          <p:nvSpPr>
            <p:cNvPr id="40979" name="Rectangle 65"/>
            <p:cNvSpPr>
              <a:spLocks noChangeArrowheads="1"/>
            </p:cNvSpPr>
            <p:nvPr/>
          </p:nvSpPr>
          <p:spPr bwMode="auto">
            <a:xfrm>
              <a:off x="3643313" y="3086100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Helvetica" pitchFamily="34" charset="0"/>
                </a:rPr>
                <a:t>3</a:t>
              </a:r>
            </a:p>
          </p:txBody>
        </p:sp>
        <p:sp>
          <p:nvSpPr>
            <p:cNvPr id="40980" name="Rectangle 66"/>
            <p:cNvSpPr>
              <a:spLocks noChangeArrowheads="1"/>
            </p:cNvSpPr>
            <p:nvPr/>
          </p:nvSpPr>
          <p:spPr bwMode="auto">
            <a:xfrm>
              <a:off x="4146550" y="17224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1</a:t>
              </a:r>
            </a:p>
          </p:txBody>
        </p:sp>
        <p:sp>
          <p:nvSpPr>
            <p:cNvPr id="40981" name="Rectangle 67"/>
            <p:cNvSpPr>
              <a:spLocks noChangeArrowheads="1"/>
            </p:cNvSpPr>
            <p:nvPr/>
          </p:nvSpPr>
          <p:spPr bwMode="auto">
            <a:xfrm>
              <a:off x="4146550" y="21796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2</a:t>
              </a:r>
            </a:p>
          </p:txBody>
        </p:sp>
        <p:sp>
          <p:nvSpPr>
            <p:cNvPr id="40982" name="Rectangle 68"/>
            <p:cNvSpPr>
              <a:spLocks noChangeArrowheads="1"/>
            </p:cNvSpPr>
            <p:nvPr/>
          </p:nvSpPr>
          <p:spPr bwMode="auto">
            <a:xfrm>
              <a:off x="4146550" y="26368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b="1">
                  <a:solidFill>
                    <a:srgbClr val="FF0000"/>
                  </a:solidFill>
                  <a:latin typeface="Helvetica" pitchFamily="34" charset="0"/>
                </a:rPr>
                <a:t>4</a:t>
              </a:r>
            </a:p>
          </p:txBody>
        </p:sp>
        <p:sp>
          <p:nvSpPr>
            <p:cNvPr id="40983" name="Rectangle 69"/>
            <p:cNvSpPr>
              <a:spLocks noChangeArrowheads="1"/>
            </p:cNvSpPr>
            <p:nvPr/>
          </p:nvSpPr>
          <p:spPr bwMode="auto">
            <a:xfrm>
              <a:off x="4146550" y="3094038"/>
              <a:ext cx="3810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>
                  <a:latin typeface="Helvetica" pitchFamily="34" charset="0"/>
                </a:rPr>
                <a:t>3</a:t>
              </a:r>
            </a:p>
          </p:txBody>
        </p:sp>
        <p:sp>
          <p:nvSpPr>
            <p:cNvPr id="40984" name="Text Box 24"/>
            <p:cNvSpPr txBox="1">
              <a:spLocks noChangeArrowheads="1"/>
            </p:cNvSpPr>
            <p:nvPr/>
          </p:nvSpPr>
          <p:spPr bwMode="auto">
            <a:xfrm>
              <a:off x="5360276" y="2897680"/>
              <a:ext cx="295504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 b="1" dirty="0">
                  <a:latin typeface="Helvetica" pitchFamily="34" charset="0"/>
                  <a:ea typeface="宋体" pitchFamily="2" charset="-122"/>
                </a:rPr>
                <a:t>8 Page faults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LRU Page Replacement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32875" r="789" b="32362"/>
          <a:stretch>
            <a:fillRect/>
          </a:stretch>
        </p:blipFill>
        <p:spPr bwMode="auto">
          <a:xfrm>
            <a:off x="2435226" y="1298575"/>
            <a:ext cx="75152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3079750" y="4976813"/>
            <a:ext cx="4821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Helvetica" pitchFamily="34" charset="0"/>
                <a:ea typeface="宋体" pitchFamily="2" charset="-122"/>
              </a:rPr>
              <a:t>12 Page faults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</a:t>
            </a:r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LRU</a:t>
            </a:r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算法 </a:t>
            </a:r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,</a:t>
            </a:r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如何获知“多长时间没引用”？</a:t>
            </a:r>
            <a:endParaRPr lang="en-US" altLang="zh-CN" sz="2800" dirty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Counter implementation</a:t>
            </a:r>
          </a:p>
          <a:p>
            <a:pPr lvl="1"/>
            <a:r>
              <a:rPr lang="en-US" altLang="zh-CN" sz="2000" dirty="0">
                <a:solidFill>
                  <a:srgbClr val="0000CC"/>
                </a:solidFill>
              </a:rPr>
              <a:t>Every page entry has a counter</a:t>
            </a:r>
            <a:r>
              <a:rPr lang="en-US" altLang="zh-CN" sz="2000" dirty="0"/>
              <a:t>; every time page is referenced through this entry, copy the clock into the counter</a:t>
            </a:r>
          </a:p>
          <a:p>
            <a:pPr lvl="1"/>
            <a:r>
              <a:rPr lang="en-US" altLang="zh-CN" sz="2000" dirty="0"/>
              <a:t>When a page needs to be changed, look at the counters to determine which are to change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Stack implementation</a:t>
            </a:r>
            <a:r>
              <a:rPr lang="en-US" altLang="zh-CN" sz="2000" b="1" dirty="0"/>
              <a:t> </a:t>
            </a:r>
            <a:r>
              <a:rPr lang="en-US" altLang="zh-CN" sz="2000" dirty="0"/>
              <a:t>– keep a stack of page numbers in a double link form:</a:t>
            </a:r>
          </a:p>
          <a:p>
            <a:pPr lvl="1"/>
            <a:r>
              <a:rPr lang="en-US" altLang="zh-CN" sz="2000" dirty="0"/>
              <a:t>Page referenced:</a:t>
            </a:r>
          </a:p>
          <a:p>
            <a:pPr lvl="2"/>
            <a:r>
              <a:rPr lang="en-US" altLang="zh-CN" sz="2000" dirty="0"/>
              <a:t>move it to the top</a:t>
            </a:r>
          </a:p>
          <a:p>
            <a:pPr lvl="2"/>
            <a:r>
              <a:rPr lang="en-US" altLang="zh-CN" sz="2000" dirty="0"/>
              <a:t>requires 6 pointers to be changed</a:t>
            </a:r>
          </a:p>
          <a:p>
            <a:pPr lvl="1"/>
            <a:r>
              <a:rPr lang="en-US" altLang="zh-CN" sz="2000" dirty="0"/>
              <a:t>No search for replacement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Use Of A Stack to Record The Most Recent Page References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t="4620" r="830" b="4620"/>
          <a:stretch>
            <a:fillRect/>
          </a:stretch>
        </p:blipFill>
        <p:spPr bwMode="auto">
          <a:xfrm>
            <a:off x="1698171" y="1481960"/>
            <a:ext cx="7605486" cy="446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 bwMode="auto">
          <a:xfrm>
            <a:off x="5927726" y="4623011"/>
            <a:ext cx="401637" cy="6466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Verdana" charset="0"/>
            </a:endParaRP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LRU Approximation Algorithms</a:t>
            </a:r>
            <a:endParaRPr lang="zh-CN" altLang="en-US" sz="2800" dirty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Reference bit</a:t>
            </a:r>
          </a:p>
          <a:p>
            <a:pPr lvl="1"/>
            <a:r>
              <a:rPr lang="en-US" altLang="zh-CN" sz="2400" dirty="0"/>
              <a:t>With each page </a:t>
            </a:r>
            <a:r>
              <a:rPr lang="en-US" altLang="zh-CN" sz="2400" dirty="0" smtClean="0"/>
              <a:t>table entry associate </a:t>
            </a:r>
            <a:r>
              <a:rPr lang="en-US" altLang="zh-CN" sz="2400" dirty="0"/>
              <a:t>a bit, initially = 0</a:t>
            </a:r>
          </a:p>
          <a:p>
            <a:pPr lvl="1"/>
            <a:r>
              <a:rPr lang="en-US" altLang="zh-CN" sz="2400" dirty="0"/>
              <a:t>When page is </a:t>
            </a:r>
            <a:r>
              <a:rPr lang="en-US" altLang="zh-CN" sz="2400" dirty="0">
                <a:solidFill>
                  <a:srgbClr val="0000CC"/>
                </a:solidFill>
              </a:rPr>
              <a:t>referenced bit set to 1</a:t>
            </a:r>
          </a:p>
          <a:p>
            <a:pPr lvl="1"/>
            <a:r>
              <a:rPr lang="en-US" altLang="zh-CN" sz="2400" dirty="0"/>
              <a:t>Replace the one which is 0 (if one exists)</a:t>
            </a:r>
          </a:p>
          <a:p>
            <a:pPr lvl="2"/>
            <a:r>
              <a:rPr lang="en-US" altLang="zh-CN" dirty="0" smtClean="0"/>
              <a:t>We do not know the order, however</a:t>
            </a:r>
          </a:p>
          <a:p>
            <a:endParaRPr lang="zh-CN" altLang="en-US" sz="2000" b="1" dirty="0"/>
          </a:p>
        </p:txBody>
      </p:sp>
      <p:grpSp>
        <p:nvGrpSpPr>
          <p:cNvPr id="45060" name="组合 3"/>
          <p:cNvGrpSpPr>
            <a:grpSpLocks/>
          </p:cNvGrpSpPr>
          <p:nvPr/>
        </p:nvGrpSpPr>
        <p:grpSpPr bwMode="auto">
          <a:xfrm>
            <a:off x="2433638" y="4107544"/>
            <a:ext cx="6799262" cy="1196296"/>
            <a:chOff x="1023938" y="1362075"/>
            <a:chExt cx="6799262" cy="1121826"/>
          </a:xfrm>
        </p:grpSpPr>
        <p:sp>
          <p:nvSpPr>
            <p:cNvPr id="45061" name="Text Box 3"/>
            <p:cNvSpPr txBox="1">
              <a:spLocks noChangeArrowheads="1"/>
            </p:cNvSpPr>
            <p:nvPr/>
          </p:nvSpPr>
          <p:spPr bwMode="auto">
            <a:xfrm>
              <a:off x="1127125" y="1803400"/>
              <a:ext cx="2530475" cy="64633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zh-CN" altLang="en-US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页帧的物理地址，第31位至第12位</a:t>
              </a:r>
              <a:r>
                <a:rPr lang="zh-CN" altLang="en-US">
                  <a:latin typeface="Times New Roman" pitchFamily="18" charset="0"/>
                </a:rPr>
                <a:t> </a:t>
              </a: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45062" name="Text Box 4"/>
            <p:cNvSpPr txBox="1">
              <a:spLocks noChangeArrowheads="1"/>
            </p:cNvSpPr>
            <p:nvPr/>
          </p:nvSpPr>
          <p:spPr bwMode="auto">
            <a:xfrm>
              <a:off x="4098925" y="1803400"/>
              <a:ext cx="401638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45063" name="Text Box 5"/>
            <p:cNvSpPr txBox="1">
              <a:spLocks noChangeArrowheads="1"/>
            </p:cNvSpPr>
            <p:nvPr/>
          </p:nvSpPr>
          <p:spPr bwMode="auto">
            <a:xfrm>
              <a:off x="1023938" y="1362075"/>
              <a:ext cx="68897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31</a:t>
              </a:r>
            </a:p>
          </p:txBody>
        </p:sp>
        <p:sp>
          <p:nvSpPr>
            <p:cNvPr id="45064" name="Text Box 6"/>
            <p:cNvSpPr txBox="1">
              <a:spLocks noChangeArrowheads="1"/>
            </p:cNvSpPr>
            <p:nvPr/>
          </p:nvSpPr>
          <p:spPr bwMode="auto">
            <a:xfrm>
              <a:off x="3933825" y="13795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6</a:t>
              </a:r>
            </a:p>
          </p:txBody>
        </p:sp>
        <p:sp>
          <p:nvSpPr>
            <p:cNvPr id="45065" name="Text Box 7"/>
            <p:cNvSpPr txBox="1">
              <a:spLocks noChangeArrowheads="1"/>
            </p:cNvSpPr>
            <p:nvPr/>
          </p:nvSpPr>
          <p:spPr bwMode="auto">
            <a:xfrm>
              <a:off x="4365625" y="13795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 dirty="0"/>
                <a:t>5</a:t>
              </a:r>
            </a:p>
          </p:txBody>
        </p:sp>
        <p:sp>
          <p:nvSpPr>
            <p:cNvPr id="45066" name="Text Box 8"/>
            <p:cNvSpPr txBox="1">
              <a:spLocks noChangeArrowheads="1"/>
            </p:cNvSpPr>
            <p:nvPr/>
          </p:nvSpPr>
          <p:spPr bwMode="auto">
            <a:xfrm>
              <a:off x="2955925" y="13668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12</a:t>
              </a:r>
            </a:p>
          </p:txBody>
        </p:sp>
        <p:sp>
          <p:nvSpPr>
            <p:cNvPr id="45067" name="Text Box 9"/>
            <p:cNvSpPr txBox="1">
              <a:spLocks noChangeArrowheads="1"/>
            </p:cNvSpPr>
            <p:nvPr/>
          </p:nvSpPr>
          <p:spPr bwMode="auto">
            <a:xfrm>
              <a:off x="4518025" y="1803400"/>
              <a:ext cx="401638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45068" name="Text Box 10"/>
            <p:cNvSpPr txBox="1">
              <a:spLocks noChangeArrowheads="1"/>
            </p:cNvSpPr>
            <p:nvPr/>
          </p:nvSpPr>
          <p:spPr bwMode="auto">
            <a:xfrm>
              <a:off x="3667125" y="1803400"/>
              <a:ext cx="401638" cy="649724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 sz="1600">
                <a:latin typeface="Times New Roman" pitchFamily="18" charset="0"/>
              </a:endParaRPr>
            </a:p>
          </p:txBody>
        </p:sp>
        <p:sp>
          <p:nvSpPr>
            <p:cNvPr id="45069" name="Text Box 11"/>
            <p:cNvSpPr txBox="1">
              <a:spLocks noChangeArrowheads="1"/>
            </p:cNvSpPr>
            <p:nvPr/>
          </p:nvSpPr>
          <p:spPr bwMode="auto">
            <a:xfrm>
              <a:off x="4924425" y="1803400"/>
              <a:ext cx="401638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45070" name="Text Box 12"/>
            <p:cNvSpPr txBox="1">
              <a:spLocks noChangeArrowheads="1"/>
            </p:cNvSpPr>
            <p:nvPr/>
          </p:nvSpPr>
          <p:spPr bwMode="auto">
            <a:xfrm>
              <a:off x="5318125" y="1803400"/>
              <a:ext cx="765175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U/S</a:t>
              </a:r>
            </a:p>
          </p:txBody>
        </p:sp>
        <p:sp>
          <p:nvSpPr>
            <p:cNvPr id="45071" name="Text Box 13"/>
            <p:cNvSpPr txBox="1">
              <a:spLocks noChangeArrowheads="1"/>
            </p:cNvSpPr>
            <p:nvPr/>
          </p:nvSpPr>
          <p:spPr bwMode="auto">
            <a:xfrm>
              <a:off x="6080125" y="1803400"/>
              <a:ext cx="990600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R/W</a:t>
              </a:r>
            </a:p>
          </p:txBody>
        </p:sp>
        <p:sp>
          <p:nvSpPr>
            <p:cNvPr id="45072" name="Text Box 14"/>
            <p:cNvSpPr txBox="1">
              <a:spLocks noChangeArrowheads="1"/>
            </p:cNvSpPr>
            <p:nvPr/>
          </p:nvSpPr>
          <p:spPr bwMode="auto">
            <a:xfrm>
              <a:off x="7058025" y="1803400"/>
              <a:ext cx="765175" cy="680501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208800" bIns="19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45073" name="Text Box 15"/>
            <p:cNvSpPr txBox="1">
              <a:spLocks noChangeArrowheads="1"/>
            </p:cNvSpPr>
            <p:nvPr/>
          </p:nvSpPr>
          <p:spPr bwMode="auto">
            <a:xfrm>
              <a:off x="5381625" y="13795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2</a:t>
              </a:r>
            </a:p>
          </p:txBody>
        </p:sp>
        <p:sp>
          <p:nvSpPr>
            <p:cNvPr id="45074" name="Text Box 16"/>
            <p:cNvSpPr txBox="1">
              <a:spLocks noChangeArrowheads="1"/>
            </p:cNvSpPr>
            <p:nvPr/>
          </p:nvSpPr>
          <p:spPr bwMode="auto">
            <a:xfrm>
              <a:off x="6219825" y="13795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1</a:t>
              </a:r>
            </a:p>
          </p:txBody>
        </p:sp>
        <p:sp>
          <p:nvSpPr>
            <p:cNvPr id="45075" name="Text Box 17"/>
            <p:cNvSpPr txBox="1">
              <a:spLocks noChangeArrowheads="1"/>
            </p:cNvSpPr>
            <p:nvPr/>
          </p:nvSpPr>
          <p:spPr bwMode="auto">
            <a:xfrm>
              <a:off x="7096125" y="1379538"/>
              <a:ext cx="68897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800"/>
                <a:t>0</a:t>
              </a:r>
            </a:p>
          </p:txBody>
        </p:sp>
      </p:grpSp>
      <p:sp>
        <p:nvSpPr>
          <p:cNvPr id="4" name="上箭头 3"/>
          <p:cNvSpPr/>
          <p:nvPr/>
        </p:nvSpPr>
        <p:spPr bwMode="auto">
          <a:xfrm>
            <a:off x="5998654" y="5303838"/>
            <a:ext cx="242316" cy="978408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>
                <a:ea typeface="楷体_GB2312" pitchFamily="49" charset="-122"/>
              </a:rPr>
              <a:t>1. </a:t>
            </a:r>
            <a:r>
              <a:rPr lang="en-US" altLang="zh-CN" sz="2400">
                <a:solidFill>
                  <a:srgbClr val="FF0000"/>
                </a:solidFill>
                <a:ea typeface="楷体_GB2312" pitchFamily="49" charset="-122"/>
              </a:rPr>
              <a:t>Additional-Reference-Bits</a:t>
            </a:r>
            <a:r>
              <a:rPr lang="en-US" altLang="zh-CN" sz="2400">
                <a:ea typeface="楷体_GB2312" pitchFamily="49" charset="-122"/>
              </a:rPr>
              <a:t> Algorithm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附加引用位算法：</a:t>
            </a:r>
          </a:p>
          <a:p>
            <a:pPr lvl="1"/>
            <a:r>
              <a:rPr lang="en-US" altLang="zh-CN" sz="2000" dirty="0"/>
              <a:t>To keep </a:t>
            </a:r>
            <a:r>
              <a:rPr lang="en-US" altLang="zh-CN" sz="2000" b="1" dirty="0"/>
              <a:t>an 8-bit byte for each page </a:t>
            </a:r>
            <a:r>
              <a:rPr lang="en-US" altLang="zh-CN" sz="2000" dirty="0"/>
              <a:t>in a table in memory</a:t>
            </a:r>
          </a:p>
          <a:p>
            <a:pPr lvl="1"/>
            <a:r>
              <a:rPr lang="en-US" altLang="zh-CN" sz="2000" dirty="0">
                <a:solidFill>
                  <a:srgbClr val="0000CC"/>
                </a:solidFill>
              </a:rPr>
              <a:t>At regular intervals</a:t>
            </a:r>
            <a:r>
              <a:rPr lang="en-US" altLang="zh-CN" sz="2000" dirty="0"/>
              <a:t> (every 100 </a:t>
            </a:r>
            <a:r>
              <a:rPr lang="en-US" altLang="zh-CN" sz="2000" dirty="0" err="1"/>
              <a:t>ms</a:t>
            </a:r>
            <a:r>
              <a:rPr lang="en-US" altLang="zh-CN" sz="2000" dirty="0"/>
              <a:t>), a timer interrupt transfers control to the OS. The OS shifts the reference bit for each page into the high-order bit of its 8-bit byte, shifting the other bits right 1 bit, discarding the low-order bit. These 8-bit bytes contain the history of the page use for the last eight time periods. </a:t>
            </a:r>
          </a:p>
          <a:p>
            <a:pPr lvl="1"/>
            <a:r>
              <a:rPr lang="en-US" altLang="zh-CN" sz="2000" dirty="0"/>
              <a:t>If we interpret these 8-bit bytes as unsigned integers, the page with the lowest number is the LRU page and it can be replaced.</a:t>
            </a:r>
            <a:r>
              <a:rPr lang="en-US" altLang="zh-CN" sz="1800" dirty="0"/>
              <a:t> </a:t>
            </a:r>
          </a:p>
          <a:p>
            <a:pPr lvl="1"/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被访问时左边</a:t>
            </a:r>
            <a:r>
              <a:rPr lang="zh-CN" altLang="en-US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最高位置</a:t>
            </a:r>
            <a:r>
              <a:rPr lang="en-US" altLang="zh-CN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定期右移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并且最高位补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，于是</a:t>
            </a:r>
            <a:r>
              <a:rPr lang="zh-CN" altLang="en-US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寄存器数值最小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的是最久未使用页面。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2. Second-Chance (clock) Algorithm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Second chance(clock</a:t>
            </a:r>
            <a:r>
              <a:rPr lang="zh-CN" altLang="en-US" sz="28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算法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Need reference bit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Clock replacement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/>
              <a:t>If page to be replaced (in clock order) has reference bit = 1 then: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/>
              <a:t>set reference bit 0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/>
              <a:t>leave page in memory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/>
              <a:t>replace next page (in clock order), subject to same rules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Second-Chance Page-Replacement Algorithm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99" y="1285876"/>
            <a:ext cx="7344229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</a:rPr>
              <a:t>Virtual Memory  </a:t>
            </a:r>
            <a:r>
              <a:rPr lang="zh-CN" altLang="en-US" sz="2800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</a:rPr>
              <a:t>：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Only part of a running program needs to be</a:t>
            </a:r>
            <a:br>
              <a:rPr lang="en-US" altLang="zh-CN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loaded into memory for execution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Virtual memory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 separates user logical memory from physical memory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</a:rPr>
              <a:t>Logical (or virtual) address space can be larger than physical address space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</a:rPr>
              <a:t>Allows physical address space to be shared by several processes</a:t>
            </a:r>
          </a:p>
          <a:p>
            <a:pPr lvl="1"/>
            <a:r>
              <a:rPr lang="en-US" altLang="zh-CN" dirty="0">
                <a:latin typeface="Times New Roman" pitchFamily="18" charset="0"/>
                <a:ea typeface="宋体" pitchFamily="2" charset="-122"/>
              </a:rPr>
              <a:t>Enables quicker process creation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dirty="0">
                <a:latin typeface="Garamond" pitchFamily="18" charset="0"/>
                <a:ea typeface="宋体" pitchFamily="2" charset="-122"/>
              </a:rPr>
              <a:t>             What about </a:t>
            </a:r>
            <a:r>
              <a:rPr lang="en-US" altLang="zh-CN" sz="1800" dirty="0">
                <a:latin typeface="Courier New" pitchFamily="49" charset="0"/>
                <a:ea typeface="宋体" pitchFamily="2" charset="-122"/>
              </a:rPr>
              <a:t>fork()</a:t>
            </a:r>
            <a:r>
              <a:rPr lang="en-US" altLang="zh-CN" dirty="0">
                <a:latin typeface="Garamond" pitchFamily="18" charset="0"/>
                <a:ea typeface="宋体" pitchFamily="2" charset="-122"/>
              </a:rPr>
              <a:t>?</a:t>
            </a:r>
            <a:r>
              <a:rPr lang="en-US" altLang="zh-CN" sz="2800" dirty="0"/>
              <a:t> </a:t>
            </a:r>
          </a:p>
          <a:p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Virtual memory can be implemented via:</a:t>
            </a:r>
          </a:p>
          <a:p>
            <a:pPr lvl="1"/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Demand paging 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（请求调页，按需调页，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请求页式管理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）</a:t>
            </a:r>
          </a:p>
          <a:p>
            <a:pPr lvl="1"/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Demand segmentation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请求段式管理</a:t>
            </a:r>
            <a:r>
              <a:rPr lang="zh-CN" altLang="en-US" sz="1800" dirty="0">
                <a:latin typeface="Times New Roman" pitchFamily="18" charset="0"/>
                <a:ea typeface="楷体_GB2312" pitchFamily="49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3. Enhanced Second-Chance  Algorithm</a:t>
            </a:r>
            <a:endParaRPr lang="zh-CN" altLang="en-US" sz="2800" dirty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增强二次机会算法（改进型的</a:t>
            </a:r>
            <a:r>
              <a:rPr lang="en-US" altLang="zh-CN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clock</a:t>
            </a:r>
            <a:r>
              <a:rPr lang="zh-CN" altLang="en-US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算法）</a:t>
            </a:r>
          </a:p>
          <a:p>
            <a:pPr lvl="1">
              <a:defRPr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使用引用位和修改位：引用过或修改过置成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1</a:t>
            </a:r>
          </a:p>
          <a:p>
            <a:pPr lvl="1">
              <a:defRPr/>
            </a:pPr>
            <a:r>
              <a:rPr lang="en-US" altLang="zh-CN" sz="2400" dirty="0">
                <a:latin typeface="+mn-ea"/>
                <a:ea typeface="+mn-ea"/>
              </a:rPr>
              <a:t>(Reference bit, modified bit) 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</a:p>
          <a:p>
            <a:pPr lvl="2">
              <a:defRPr/>
            </a:pPr>
            <a:r>
              <a:rPr lang="en-US" altLang="zh-CN" sz="2000" dirty="0">
                <a:latin typeface="+mn-ea"/>
                <a:ea typeface="+mn-ea"/>
              </a:rPr>
              <a:t> (0,0): best page to replace</a:t>
            </a:r>
          </a:p>
          <a:p>
            <a:pPr lvl="2">
              <a:defRPr/>
            </a:pPr>
            <a:r>
              <a:rPr lang="en-US" altLang="zh-CN" sz="2000" dirty="0">
                <a:latin typeface="+mn-ea"/>
                <a:ea typeface="+mn-ea"/>
              </a:rPr>
              <a:t> (0,1): not quite good for replacement</a:t>
            </a:r>
          </a:p>
          <a:p>
            <a:pPr lvl="2">
              <a:defRPr/>
            </a:pPr>
            <a:r>
              <a:rPr lang="en-US" altLang="zh-CN" sz="2000" dirty="0">
                <a:latin typeface="+mn-ea"/>
                <a:ea typeface="+mn-ea"/>
              </a:rPr>
              <a:t> (1,0): will be used soon </a:t>
            </a:r>
          </a:p>
          <a:p>
            <a:pPr lvl="2">
              <a:defRPr/>
            </a:pPr>
            <a:r>
              <a:rPr lang="en-US" altLang="zh-CN" sz="2000" dirty="0">
                <a:latin typeface="+mn-ea"/>
                <a:ea typeface="+mn-ea"/>
              </a:rPr>
              <a:t> (1,1):	 worst page to replace.</a:t>
            </a:r>
          </a:p>
          <a:p>
            <a:pPr lvl="1">
              <a:defRPr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淘汰次序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(0,0)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lang="en-US" altLang="zh-CN" sz="2000" dirty="0">
                <a:latin typeface="+mn-ea"/>
                <a:ea typeface="+mn-ea"/>
              </a:rPr>
              <a:t>(0,1)</a:t>
            </a:r>
            <a:r>
              <a:rPr lang="en-US" altLang="zh-CN" sz="24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lang="en-US" altLang="zh-CN" sz="2000" dirty="0">
                <a:latin typeface="+mn-ea"/>
                <a:ea typeface="+mn-ea"/>
              </a:rPr>
              <a:t>(1,0)</a:t>
            </a:r>
            <a:r>
              <a:rPr lang="en-US" altLang="zh-CN" sz="24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lang="en-US" altLang="zh-CN" sz="2000" dirty="0">
                <a:latin typeface="+mn-ea"/>
                <a:ea typeface="+mn-ea"/>
              </a:rPr>
              <a:t>(1,1) </a:t>
            </a:r>
          </a:p>
          <a:p>
            <a:pPr lvl="1"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Macintosh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系统中使用</a:t>
            </a:r>
          </a:p>
          <a:p>
            <a:pPr lvl="1">
              <a:defRPr/>
            </a:pPr>
            <a:endParaRPr lang="zh-CN" altLang="en-US" sz="2000" b="1" dirty="0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Counting Algorithms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Keep a counter of the number of references that have been made to each page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 smtClean="0">
                <a:solidFill>
                  <a:srgbClr val="3366FF"/>
                </a:solidFill>
              </a:rPr>
              <a:t>LFU(Least Frequently Used) Algorithm(</a:t>
            </a:r>
            <a:r>
              <a:rPr lang="zh-CN" altLang="en-US" sz="2400" dirty="0" smtClean="0">
                <a:solidFill>
                  <a:srgbClr val="3366FF"/>
                </a:solidFill>
              </a:rPr>
              <a:t>最不经常使用算法</a:t>
            </a:r>
            <a:r>
              <a:rPr lang="en-US" altLang="zh-CN" sz="2400" dirty="0" smtClean="0">
                <a:solidFill>
                  <a:srgbClr val="3366FF"/>
                </a:solidFill>
              </a:rPr>
              <a:t>)</a:t>
            </a:r>
            <a:r>
              <a:rPr lang="en-US" altLang="zh-CN" sz="2400" dirty="0" smtClean="0"/>
              <a:t>:  </a:t>
            </a:r>
            <a:r>
              <a:rPr lang="en-US" altLang="zh-CN" sz="2400" dirty="0"/>
              <a:t>replaces page with smallest count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dirty="0" smtClean="0">
                <a:solidFill>
                  <a:srgbClr val="3366FF"/>
                </a:solidFill>
              </a:rPr>
              <a:t>MFU(Most Frequently </a:t>
            </a:r>
            <a:r>
              <a:rPr lang="en-US" altLang="zh-CN" dirty="0">
                <a:solidFill>
                  <a:srgbClr val="3366FF"/>
                </a:solidFill>
              </a:rPr>
              <a:t>Used) Algorithm</a:t>
            </a:r>
            <a:r>
              <a:rPr lang="en-US" altLang="zh-CN" dirty="0" smtClean="0">
                <a:solidFill>
                  <a:srgbClr val="3366FF"/>
                </a:solidFill>
              </a:rPr>
              <a:t>(</a:t>
            </a:r>
            <a:r>
              <a:rPr lang="zh-CN" altLang="en-US" dirty="0" smtClean="0">
                <a:solidFill>
                  <a:srgbClr val="3366FF"/>
                </a:solidFill>
              </a:rPr>
              <a:t>经常</a:t>
            </a:r>
            <a:r>
              <a:rPr lang="zh-CN" altLang="en-US" dirty="0">
                <a:solidFill>
                  <a:srgbClr val="3366FF"/>
                </a:solidFill>
              </a:rPr>
              <a:t>使用算法</a:t>
            </a:r>
            <a:r>
              <a:rPr lang="en-US" altLang="zh-CN" dirty="0">
                <a:solidFill>
                  <a:srgbClr val="3366FF"/>
                </a:solidFill>
              </a:rPr>
              <a:t>)</a:t>
            </a:r>
            <a:r>
              <a:rPr lang="en-US" altLang="zh-CN" sz="2400" dirty="0" smtClean="0"/>
              <a:t>: </a:t>
            </a:r>
            <a:r>
              <a:rPr lang="en-US" altLang="zh-CN" sz="2400" dirty="0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Page Buffering Algorithm</a:t>
            </a:r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页面缓冲算法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665830" y="1233489"/>
            <a:ext cx="11198365" cy="4530725"/>
          </a:xfrm>
        </p:spPr>
        <p:txBody>
          <a:bodyPr/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页面缓冲算法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: 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通过被置换页面的缓冲，有机会找回刚被置换的页面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被置换页面的选择和处理：用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FIFO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算法选择被置换页，把被置换的页面放入两个链表之一。即：如果页面未被修改，就将其归入到</a:t>
            </a: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空闲页面链表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的末尾，否则将其归入到</a:t>
            </a:r>
            <a:r>
              <a:rPr lang="zh-CN" altLang="en-US" sz="20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已修改页面链表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。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需要调入新的页面时，将新页面内容读入到空闲页面链表的第一项所指的页面，然后将第一项删除。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空闲页面和已修改页面，仍停留在内存中一段时间，如果这些页面被再次访问，这些页面还在内存中。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当已修改页面达到一定数目后，再将它们一起调出到外存，然后将它们归入空闲页面链表。</a:t>
            </a:r>
          </a:p>
          <a:p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VAX/VMS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系统使用</a:t>
            </a:r>
          </a:p>
          <a:p>
            <a:pPr algn="just">
              <a:lnSpc>
                <a:spcPct val="90000"/>
              </a:lnSpc>
            </a:pP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Windows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Linux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页面置换算法是基于页面缓冲算法。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ea typeface="宋体" pitchFamily="2" charset="-122"/>
              </a:rPr>
              <a:t>9.5 </a:t>
            </a:r>
            <a:r>
              <a:rPr lang="en-US" altLang="zh-CN" dirty="0">
                <a:solidFill>
                  <a:srgbClr val="0070C0"/>
                </a:solidFill>
              </a:rPr>
              <a:t>Allocation of Frames(</a:t>
            </a:r>
            <a:r>
              <a:rPr lang="zh-CN" altLang="en-US" dirty="0">
                <a:solidFill>
                  <a:srgbClr val="0070C0"/>
                </a:solidFill>
                <a:ea typeface="宋体" pitchFamily="2" charset="-122"/>
              </a:rPr>
              <a:t>帧分配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Allocation of Frames(</a:t>
            </a:r>
            <a:r>
              <a:rPr lang="zh-CN" altLang="en-US" dirty="0" smtClean="0">
                <a:ea typeface="宋体" pitchFamily="2" charset="-122"/>
              </a:rPr>
              <a:t>帧分配</a:t>
            </a:r>
            <a:r>
              <a:rPr lang="en-US" altLang="zh-CN" dirty="0" smtClean="0"/>
              <a:t>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Each process needs </a:t>
            </a:r>
            <a:r>
              <a:rPr lang="en-US" altLang="zh-CN" sz="2000" i="1" dirty="0"/>
              <a:t>minimum</a:t>
            </a:r>
            <a:r>
              <a:rPr lang="en-US" altLang="zh-CN" sz="2000" dirty="0"/>
              <a:t> number of pages</a:t>
            </a:r>
          </a:p>
          <a:p>
            <a:r>
              <a:rPr lang="en-US" altLang="zh-CN" sz="2000" dirty="0"/>
              <a:t>Example:  IBM 370 – 6 pages to handle SS MOVE instruction:</a:t>
            </a:r>
          </a:p>
          <a:p>
            <a:pPr lvl="1"/>
            <a:r>
              <a:rPr lang="en-US" altLang="zh-CN" sz="2000" dirty="0"/>
              <a:t>instruction is 6 bytes, might span 2 pages</a:t>
            </a:r>
          </a:p>
          <a:p>
            <a:pPr lvl="1"/>
            <a:r>
              <a:rPr lang="en-US" altLang="zh-CN" sz="2000" dirty="0"/>
              <a:t>2 pages to handle </a:t>
            </a:r>
            <a:r>
              <a:rPr lang="en-US" altLang="zh-CN" sz="2000" i="1" dirty="0"/>
              <a:t>from</a:t>
            </a:r>
          </a:p>
          <a:p>
            <a:pPr lvl="1"/>
            <a:r>
              <a:rPr lang="en-US" altLang="zh-CN" sz="2000" dirty="0"/>
              <a:t>2 pages to handle </a:t>
            </a:r>
            <a:r>
              <a:rPr lang="en-US" altLang="zh-CN" sz="2000" i="1" dirty="0"/>
              <a:t>to</a:t>
            </a:r>
          </a:p>
          <a:p>
            <a:r>
              <a:rPr lang="en-US" altLang="zh-CN" sz="2400" dirty="0"/>
              <a:t>Two major allocation schemes</a:t>
            </a:r>
          </a:p>
          <a:p>
            <a:pPr lvl="1"/>
            <a:r>
              <a:rPr lang="en-US" altLang="zh-CN" sz="2400" dirty="0">
                <a:solidFill>
                  <a:srgbClr val="0000CC"/>
                </a:solidFill>
              </a:rPr>
              <a:t>fixed allocation</a:t>
            </a:r>
          </a:p>
          <a:p>
            <a:pPr lvl="1"/>
            <a:r>
              <a:rPr lang="en-US" altLang="zh-CN" sz="2400" dirty="0">
                <a:solidFill>
                  <a:srgbClr val="0000CC"/>
                </a:solidFill>
              </a:rPr>
              <a:t>priority allocation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Fixed Allocation</a:t>
            </a:r>
            <a:r>
              <a:rPr lang="zh-CN" altLang="en-US" smtClean="0">
                <a:ea typeface="宋体" pitchFamily="2" charset="-122"/>
              </a:rPr>
              <a:t>（固定分配）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Equal allocation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平均分配算法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）</a:t>
            </a:r>
            <a:r>
              <a:rPr lang="zh-CN" altLang="en-US" dirty="0"/>
              <a:t> </a:t>
            </a:r>
            <a:r>
              <a:rPr lang="en-US" altLang="zh-CN" dirty="0"/>
              <a:t>– For example, if there are 100 frames and 5 processes, give each process 20 frames.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Proportional allocation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按比例分配算法</a:t>
            </a:r>
            <a:r>
              <a:rPr lang="zh-CN" altLang="en-US" dirty="0">
                <a:solidFill>
                  <a:srgbClr val="FF0000"/>
                </a:solidFill>
                <a:ea typeface="楷体_GB2312" pitchFamily="49" charset="-122"/>
              </a:rPr>
              <a:t>）</a:t>
            </a:r>
            <a:r>
              <a:rPr lang="en-US" altLang="zh-CN" dirty="0"/>
              <a:t> – Allocate according to the size of process</a:t>
            </a:r>
          </a:p>
        </p:txBody>
      </p:sp>
      <p:graphicFrame>
        <p:nvGraphicFramePr>
          <p:cNvPr id="53252" name="Object 2"/>
          <p:cNvGraphicFramePr>
            <a:graphicFrameLocks noChangeAspect="1"/>
          </p:cNvGraphicFramePr>
          <p:nvPr/>
        </p:nvGraphicFramePr>
        <p:xfrm>
          <a:off x="4440238" y="2587625"/>
          <a:ext cx="28575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8" name="Equation" r:id="rId4" imgW="2857500" imgH="1612900" progId="Equation.3">
                  <p:embed/>
                </p:oleObj>
              </mc:Choice>
              <mc:Fallback>
                <p:oleObj name="Equation" r:id="rId4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238" y="2587625"/>
                        <a:ext cx="2857500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4262438" y="27559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4262438" y="306546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4262438" y="343217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>
            <a:off x="4262438" y="39322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3257" name="Object 3"/>
          <p:cNvGraphicFramePr>
            <a:graphicFrameLocks noChangeAspect="1"/>
          </p:cNvGraphicFramePr>
          <p:nvPr/>
        </p:nvGraphicFramePr>
        <p:xfrm>
          <a:off x="5138738" y="4275138"/>
          <a:ext cx="18415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9" name="Equation" r:id="rId6" imgW="1841500" imgH="2209800" progId="Equation.3">
                  <p:embed/>
                </p:oleObj>
              </mc:Choice>
              <mc:Fallback>
                <p:oleObj name="Equation" r:id="rId6" imgW="1841500" imgH="220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738" y="4275138"/>
                        <a:ext cx="18415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Priority Allocation</a:t>
            </a:r>
            <a:r>
              <a:rPr lang="zh-CN" altLang="en-US" smtClean="0">
                <a:ea typeface="宋体" pitchFamily="2" charset="-122"/>
              </a:rPr>
              <a:t>（优先级分配）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Use a proportional allocation scheme using priorities rather than size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If process </a:t>
            </a:r>
            <a:r>
              <a:rPr lang="en-US" altLang="zh-CN" sz="2400" i="1" dirty="0"/>
              <a:t>P</a:t>
            </a:r>
            <a:r>
              <a:rPr lang="en-US" altLang="zh-CN" sz="2400" i="1" baseline="-25000" dirty="0"/>
              <a:t>i</a:t>
            </a:r>
            <a:r>
              <a:rPr lang="en-US" altLang="zh-CN" sz="2400" dirty="0"/>
              <a:t> generates a page fault,</a:t>
            </a:r>
          </a:p>
          <a:p>
            <a:pPr lvl="1"/>
            <a:r>
              <a:rPr lang="en-US" altLang="zh-CN" sz="2400" dirty="0"/>
              <a:t>select for replacement one of its frames</a:t>
            </a:r>
          </a:p>
          <a:p>
            <a:pPr lvl="1"/>
            <a:r>
              <a:rPr lang="en-US" altLang="zh-CN" sz="2400" dirty="0"/>
              <a:t>select for replacement a frame from a process with </a:t>
            </a:r>
            <a:r>
              <a:rPr lang="en-US" altLang="zh-CN" sz="2400" dirty="0">
                <a:solidFill>
                  <a:srgbClr val="0000CC"/>
                </a:solidFill>
              </a:rPr>
              <a:t>lower priority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Global vs. Local Allocation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置换策略：</a:t>
            </a:r>
          </a:p>
          <a:p>
            <a:r>
              <a:rPr lang="en-US" altLang="zh-CN" sz="2400" dirty="0">
                <a:solidFill>
                  <a:srgbClr val="3366FF"/>
                </a:solidFill>
              </a:rPr>
              <a:t>Global replacement</a:t>
            </a:r>
            <a:r>
              <a:rPr lang="zh-CN" altLang="en-US" sz="2400" dirty="0">
                <a:solidFill>
                  <a:srgbClr val="3366FF"/>
                </a:solidFill>
                <a:ea typeface="宋体" pitchFamily="2" charset="-122"/>
              </a:rPr>
              <a:t>（全局置换）</a:t>
            </a:r>
            <a:r>
              <a:rPr lang="zh-CN" altLang="en-US" sz="2400" dirty="0">
                <a:solidFill>
                  <a:srgbClr val="3366FF"/>
                </a:solidFill>
              </a:rPr>
              <a:t> </a:t>
            </a:r>
            <a:r>
              <a:rPr lang="en-US" altLang="zh-CN" sz="2400" dirty="0"/>
              <a:t>– process selects a replacement frame from the set of all frames; one process can take a frame from another</a:t>
            </a:r>
          </a:p>
          <a:p>
            <a:r>
              <a:rPr lang="en-US" altLang="zh-CN" sz="2400" dirty="0">
                <a:solidFill>
                  <a:srgbClr val="3366FF"/>
                </a:solidFill>
              </a:rPr>
              <a:t>Local replacement </a:t>
            </a:r>
            <a:r>
              <a:rPr lang="zh-CN" altLang="en-US" sz="2400" dirty="0">
                <a:solidFill>
                  <a:srgbClr val="3366FF"/>
                </a:solidFill>
                <a:ea typeface="宋体" pitchFamily="2" charset="-122"/>
              </a:rPr>
              <a:t>（局部置换）</a:t>
            </a:r>
            <a:r>
              <a:rPr lang="en-US" altLang="zh-CN" sz="2400" dirty="0"/>
              <a:t>– each process selects from only its own set of allocated frames</a:t>
            </a:r>
          </a:p>
          <a:p>
            <a:pPr>
              <a:buFont typeface="Monotype Sorts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分配策略：</a:t>
            </a:r>
          </a:p>
          <a:p>
            <a:r>
              <a:rPr lang="zh-CN" altLang="en-US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固定分配</a:t>
            </a:r>
          </a:p>
          <a:p>
            <a:r>
              <a:rPr lang="zh-CN" altLang="en-US" sz="24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可变分配</a:t>
            </a:r>
            <a:endParaRPr lang="en-US" altLang="zh-CN" sz="2000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ea typeface="楷体_GB2312" pitchFamily="49" charset="-122"/>
              </a:rPr>
              <a:t>帧的分配和置换策略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 sz="1600" dirty="0"/>
          </a:p>
          <a:p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组合成三种策略： </a:t>
            </a:r>
          </a:p>
          <a:p>
            <a:pPr lvl="1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固定分配局部置换策略 </a:t>
            </a:r>
          </a:p>
          <a:p>
            <a:pPr lvl="1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可变分配全局置换策略 </a:t>
            </a:r>
          </a:p>
          <a:p>
            <a:pPr lvl="1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可变分配局部置换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策略</a:t>
            </a:r>
            <a:endParaRPr lang="zh-CN" altLang="en-US" dirty="0" smtClean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70C0"/>
                </a:solidFill>
                <a:ea typeface="宋体" pitchFamily="2" charset="-122"/>
              </a:rPr>
              <a:t>9.6 Thrashing </a:t>
            </a:r>
            <a:r>
              <a:rPr lang="zh-CN" altLang="en-US" sz="4400" dirty="0">
                <a:solidFill>
                  <a:srgbClr val="0070C0"/>
                </a:solidFill>
                <a:ea typeface="宋体" pitchFamily="2" charset="-122"/>
              </a:rPr>
              <a:t>（颠簸、抖动）</a:t>
            </a:r>
            <a:endParaRPr lang="zh-CN" alt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9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principle of locality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局部性原理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principle of locality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：指程序在执行过程中的一个较短时期，所执行的指令地址和指令的操作数地址，分别局限于一定区域。表现为：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时间局部性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：一条指令的一次执行和下次执行，一个数据的一次访问和下次访问都集中在一个较短时期内；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空间局部性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：当前指令和邻近的几条指令，当前访问的数据和邻近的数据都集中在一个较小区域内。</a:t>
            </a:r>
          </a:p>
          <a:p>
            <a:pPr lvl="1"/>
            <a:endParaRPr lang="zh-CN" altLang="en-US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虚拟存储器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是具有请求调入功能和置换功能，能仅把进程的一部分装入内存便可运行进程的存储管理系统，它能从逻辑上对内存容量进行扩充的一种虚拟的存储器系统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 </a:t>
            </a:r>
          </a:p>
          <a:p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2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70939" y="525464"/>
              <a:ext cx="1587" cy="1587"/>
            </p14:xfrm>
          </p:contentPart>
        </mc:Choice>
        <mc:Fallback xmlns="">
          <p:pic>
            <p:nvPicPr>
              <p:cNvPr id="102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9677" y="484202"/>
                <a:ext cx="84111" cy="841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Thrashing </a:t>
            </a:r>
            <a:r>
              <a:rPr lang="en-US" altLang="zh-CN" sz="2800" dirty="0">
                <a:solidFill>
                  <a:srgbClr val="FFC000"/>
                </a:solidFill>
                <a:ea typeface="宋体" pitchFamily="2" charset="-122"/>
              </a:rPr>
              <a:t>（</a:t>
            </a:r>
            <a:r>
              <a:rPr lang="zh-CN" altLang="en-US" sz="2800" dirty="0">
                <a:solidFill>
                  <a:srgbClr val="FFC000"/>
                </a:solidFill>
                <a:ea typeface="宋体" pitchFamily="2" charset="-122"/>
              </a:rPr>
              <a:t>颠簸、抖动）</a:t>
            </a:r>
            <a:endParaRPr lang="en-US" altLang="zh-CN" sz="2800" dirty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If a process does not have “enough” pages, the page-fault rate is very high.  This leads to:</a:t>
            </a:r>
          </a:p>
          <a:p>
            <a:pPr lvl="1"/>
            <a:r>
              <a:rPr lang="zh-CN" altLang="en-US" sz="2000" dirty="0"/>
              <a:t>很低的</a:t>
            </a:r>
            <a:r>
              <a:rPr lang="en-US" altLang="zh-CN" sz="2000" dirty="0"/>
              <a:t>CPU</a:t>
            </a:r>
            <a:r>
              <a:rPr lang="zh-CN" altLang="en-US" sz="2000" dirty="0"/>
              <a:t>利用率</a:t>
            </a:r>
          </a:p>
          <a:p>
            <a:pPr lvl="1"/>
            <a:r>
              <a:rPr lang="zh-CN" altLang="en-US" sz="2000" dirty="0"/>
              <a:t>误导</a:t>
            </a:r>
            <a:r>
              <a:rPr lang="en-US" altLang="zh-CN" sz="2000" dirty="0"/>
              <a:t>OS</a:t>
            </a:r>
            <a:r>
              <a:rPr lang="zh-CN" altLang="en-US" sz="2000" dirty="0"/>
              <a:t>以为有必要提高多任务的程度</a:t>
            </a:r>
          </a:p>
          <a:p>
            <a:pPr lvl="1"/>
            <a:r>
              <a:rPr lang="zh-CN" altLang="en-US" sz="2000" dirty="0"/>
              <a:t>误导</a:t>
            </a:r>
            <a:r>
              <a:rPr lang="en-US" altLang="zh-CN" sz="2000" dirty="0"/>
              <a:t>OS</a:t>
            </a:r>
            <a:r>
              <a:rPr lang="zh-CN" altLang="en-US" sz="2000" dirty="0"/>
              <a:t>装入更多作业，内存中驻留更多进程</a:t>
            </a:r>
          </a:p>
          <a:p>
            <a:pPr lvl="1"/>
            <a:r>
              <a:rPr lang="zh-CN" altLang="en-US" sz="2000" dirty="0"/>
              <a:t>于是，每个进程拥有的页帧数更少</a:t>
            </a:r>
          </a:p>
          <a:p>
            <a:pPr lvl="1"/>
            <a:r>
              <a:rPr lang="zh-CN" altLang="en-US" sz="2000" dirty="0"/>
              <a:t>如此恶性循环，会怎样 </a:t>
            </a:r>
            <a:r>
              <a:rPr lang="zh-CN" altLang="en-US" sz="2000" dirty="0" smtClean="0"/>
              <a:t>？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endParaRPr lang="en-US" altLang="zh-CN" sz="2000" dirty="0" smtClean="0"/>
          </a:p>
          <a:p>
            <a:r>
              <a:rPr lang="en-US" altLang="zh-CN" sz="2400" dirty="0" smtClean="0">
                <a:solidFill>
                  <a:srgbClr val="3366FF"/>
                </a:solidFill>
              </a:rPr>
              <a:t>Thrashing </a:t>
            </a:r>
            <a:r>
              <a:rPr lang="en-US" altLang="zh-CN" sz="2400" dirty="0">
                <a:sym typeface="Symbol" pitchFamily="18" charset="2"/>
              </a:rPr>
              <a:t> a process is busy swapping pages in and out</a:t>
            </a:r>
            <a:endParaRPr lang="en-US" altLang="zh-CN" sz="2400" dirty="0"/>
          </a:p>
        </p:txBody>
      </p:sp>
      <p:pic>
        <p:nvPicPr>
          <p:cNvPr id="4" name="Picture 4" descr="MPj0433161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49022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Thrashing (Cont.)</a:t>
            </a:r>
            <a:endParaRPr lang="en-US" altLang="zh-CN" sz="2400" dirty="0">
              <a:solidFill>
                <a:srgbClr val="FFC000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1" y="1535114"/>
            <a:ext cx="6753225" cy="389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Demand Paging and Thrashing </a:t>
            </a:r>
            <a:endParaRPr lang="en-US" altLang="zh-CN" sz="2400" dirty="0">
              <a:solidFill>
                <a:srgbClr val="FFC000"/>
              </a:solidFill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Why does demand paging work?</a:t>
            </a:r>
            <a:br>
              <a:rPr lang="en-US" altLang="zh-CN" sz="2400" dirty="0"/>
            </a:br>
            <a:r>
              <a:rPr lang="en-US" altLang="zh-CN" sz="2400" dirty="0"/>
              <a:t>Locality</a:t>
            </a:r>
            <a:r>
              <a:rPr lang="zh-CN" altLang="en-US" sz="2400" dirty="0">
                <a:ea typeface="宋体" pitchFamily="2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ea typeface="宋体" pitchFamily="2" charset="-122"/>
              </a:rPr>
              <a:t>局部性</a:t>
            </a:r>
            <a:r>
              <a:rPr lang="zh-CN" altLang="en-US" sz="2400" dirty="0">
                <a:ea typeface="宋体" pitchFamily="2" charset="-122"/>
              </a:rPr>
              <a:t>）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pPr lvl="1"/>
            <a:r>
              <a:rPr lang="en-US" altLang="zh-CN" sz="2400" dirty="0"/>
              <a:t>Process migrates from one locality to another</a:t>
            </a:r>
          </a:p>
          <a:p>
            <a:pPr lvl="1"/>
            <a:r>
              <a:rPr lang="en-US" altLang="zh-CN" sz="2400" dirty="0"/>
              <a:t>Localities may overlap</a:t>
            </a:r>
          </a:p>
          <a:p>
            <a:pPr lvl="1">
              <a:buFont typeface="Monotype Sorts" pitchFamily="2" charset="2"/>
              <a:buNone/>
            </a:pPr>
            <a:endParaRPr lang="en-US" altLang="zh-CN" sz="2400" dirty="0"/>
          </a:p>
          <a:p>
            <a:r>
              <a:rPr lang="en-US" altLang="zh-CN" sz="2400" dirty="0"/>
              <a:t>Why does thrashing occur?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0000CC"/>
                </a:solidFill>
                <a:sym typeface="Symbol" pitchFamily="18" charset="2"/>
              </a:rPr>
              <a:t> size of locality &gt; total memory size</a:t>
            </a:r>
            <a:endParaRPr lang="en-US" altLang="zh-CN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FFC000"/>
                </a:solidFill>
              </a:rPr>
              <a:t>Locality In A Memory-Reference Pattern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9" y="1182688"/>
            <a:ext cx="7354887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AutoShape 4"/>
          <p:cNvSpPr>
            <a:spLocks noChangeArrowheads="1"/>
          </p:cNvSpPr>
          <p:nvPr/>
        </p:nvSpPr>
        <p:spPr bwMode="auto">
          <a:xfrm>
            <a:off x="4727576" y="2790825"/>
            <a:ext cx="3070225" cy="1068388"/>
          </a:xfrm>
          <a:prstGeom prst="wedgeRoundRectCallout">
            <a:avLst>
              <a:gd name="adj1" fmla="val 80870"/>
              <a:gd name="adj2" fmla="val -1270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zh-CN" altLang="en-US" sz="2000" b="1">
                <a:solidFill>
                  <a:srgbClr val="FF0000"/>
                </a:solidFill>
                <a:latin typeface="Helvetica" pitchFamily="34" charset="0"/>
                <a:ea typeface="宋体" pitchFamily="2" charset="-122"/>
              </a:rPr>
              <a:t>局部性原理：时间局部性和空间局部性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Working-Set Model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088346"/>
            <a:ext cx="10972800" cy="4530725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working set (WS)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工作集：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The set of pages in the most recent 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</a:t>
            </a:r>
            <a:r>
              <a:rPr lang="zh-CN" altLang="en-US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page references</a:t>
            </a:r>
          </a:p>
          <a:p>
            <a:r>
              <a:rPr lang="zh-CN" altLang="en-US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 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working-set window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工作集窗口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zh-CN" altLang="en-US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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a fixed number of page references </a:t>
            </a:r>
            <a:b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</a:b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Example: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10,000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instruction</a:t>
            </a:r>
          </a:p>
          <a:p>
            <a:r>
              <a:rPr lang="en-US" altLang="zh-CN" i="1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WSS</a:t>
            </a:r>
            <a:r>
              <a:rPr lang="en-US" altLang="zh-CN" i="1" baseline="-25000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working set size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of Process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i="1" baseline="-25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工作集大小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) =</a:t>
            </a:r>
            <a:b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</a:b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total number of pages referenced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in the most recent  (varies in time)</a:t>
            </a:r>
          </a:p>
          <a:p>
            <a:pPr lvl="1"/>
            <a:r>
              <a:rPr lang="en-US" altLang="zh-CN" sz="2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if  too small will not encompass entire locality.</a:t>
            </a:r>
          </a:p>
          <a:p>
            <a:pPr lvl="1"/>
            <a:r>
              <a:rPr lang="en-US" altLang="zh-CN" sz="2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if  too large will encompass several localities.</a:t>
            </a:r>
          </a:p>
          <a:p>
            <a:pPr lvl="1"/>
            <a:r>
              <a:rPr lang="en-US" altLang="zh-CN" sz="2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if  =   will encompass entire program.</a:t>
            </a:r>
          </a:p>
          <a:p>
            <a:r>
              <a:rPr lang="en-US" altLang="zh-CN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D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=  </a:t>
            </a:r>
            <a:r>
              <a:rPr lang="en-US" altLang="zh-CN" i="1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WSS</a:t>
            </a:r>
            <a:r>
              <a:rPr lang="en-US" altLang="zh-CN" i="1" baseline="-25000" dirty="0" err="1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 total demand frames;  m  total available frames </a:t>
            </a:r>
            <a:endParaRPr lang="zh-CN" altLang="en-US" dirty="0"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if </a:t>
            </a:r>
            <a:r>
              <a:rPr lang="en-US" altLang="zh-CN" i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D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&gt; </a:t>
            </a:r>
            <a:r>
              <a:rPr lang="en-US" altLang="zh-CN" i="1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 Thrashing</a:t>
            </a:r>
          </a:p>
          <a:p>
            <a:r>
              <a:rPr lang="en-US" altLang="zh-CN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Policy if </a:t>
            </a:r>
            <a:r>
              <a:rPr lang="en-US" altLang="zh-CN" b="1" i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D</a:t>
            </a:r>
            <a:r>
              <a:rPr lang="en-US" altLang="zh-CN" b="1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 &gt; m, then suspend one of the processes.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Working-set model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1" y="1487489"/>
            <a:ext cx="8555493" cy="275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2719388" y="4303713"/>
            <a:ext cx="1979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kumimoji="1" lang="en-US" altLang="zh-CN" b="1" i="1">
                <a:sym typeface="Symbol" pitchFamily="18" charset="2"/>
              </a:rPr>
              <a:t>WSS</a:t>
            </a:r>
            <a:r>
              <a:rPr kumimoji="1" lang="en-US" altLang="zh-CN" b="1" i="1">
                <a:ea typeface="宋体" pitchFamily="2" charset="-122"/>
                <a:sym typeface="Symbol" pitchFamily="18" charset="2"/>
              </a:rPr>
              <a:t>=5</a:t>
            </a:r>
            <a:endParaRPr kumimoji="1" lang="zh-CN" altLang="en-US" b="1" i="1">
              <a:ea typeface="宋体" pitchFamily="2" charset="-122"/>
              <a:sym typeface="Symbol" pitchFamily="18" charset="2"/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5905501" y="4338638"/>
            <a:ext cx="1979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kumimoji="1" lang="en-US" altLang="zh-CN" b="1" i="1">
                <a:sym typeface="Symbol" pitchFamily="18" charset="2"/>
              </a:rPr>
              <a:t>WSS</a:t>
            </a:r>
            <a:r>
              <a:rPr kumimoji="1" lang="en-US" altLang="zh-CN" b="1" i="1">
                <a:ea typeface="宋体" pitchFamily="2" charset="-122"/>
                <a:sym typeface="Symbol" pitchFamily="18" charset="2"/>
              </a:rPr>
              <a:t>=2</a:t>
            </a:r>
            <a:endParaRPr kumimoji="1" lang="zh-CN" altLang="en-US" b="1" i="1">
              <a:ea typeface="宋体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Keeping Track of the Working Set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Approximate with interval timer + a reference bit</a:t>
            </a:r>
          </a:p>
          <a:p>
            <a:r>
              <a:rPr lang="en-US" altLang="zh-CN" sz="2400" dirty="0"/>
              <a:t>Example: </a:t>
            </a:r>
            <a:r>
              <a:rPr lang="en-US" altLang="zh-CN" sz="2400" dirty="0">
                <a:sym typeface="Symbol" pitchFamily="18" charset="2"/>
              </a:rPr>
              <a:t> = 10,000</a:t>
            </a:r>
          </a:p>
          <a:p>
            <a:pPr lvl="1"/>
            <a:r>
              <a:rPr lang="en-US" altLang="zh-CN" sz="2000" dirty="0">
                <a:sym typeface="Symbol" pitchFamily="18" charset="2"/>
              </a:rPr>
              <a:t>Timer interrupts after every 5000 time units</a:t>
            </a:r>
          </a:p>
          <a:p>
            <a:pPr lvl="1"/>
            <a:r>
              <a:rPr lang="en-US" altLang="zh-CN" sz="2000" dirty="0">
                <a:sym typeface="Symbol" pitchFamily="18" charset="2"/>
              </a:rPr>
              <a:t>Keep in memory 2 bits for each page</a:t>
            </a:r>
          </a:p>
          <a:p>
            <a:pPr lvl="1"/>
            <a:r>
              <a:rPr lang="en-US" altLang="zh-CN" sz="2000" dirty="0">
                <a:sym typeface="Symbol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zh-CN" sz="2000" dirty="0">
                <a:sym typeface="Symbol" pitchFamily="18" charset="2"/>
              </a:rPr>
              <a:t>If one of the bits in memory = 1  page in working set</a:t>
            </a:r>
          </a:p>
          <a:p>
            <a:r>
              <a:rPr lang="en-US" altLang="zh-CN" sz="2400" dirty="0">
                <a:sym typeface="Symbol" pitchFamily="18" charset="2"/>
              </a:rPr>
              <a:t>Why is this not completely accurate?</a:t>
            </a:r>
          </a:p>
          <a:p>
            <a:r>
              <a:rPr lang="en-US" altLang="zh-CN" sz="2400" dirty="0">
                <a:sym typeface="Symbol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Page-Fault Frequency Scheme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（缺页频率）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Establish “acceptable” page-fault rate</a:t>
            </a:r>
          </a:p>
          <a:p>
            <a:pPr lvl="1"/>
            <a:r>
              <a:rPr lang="en-US" altLang="zh-CN" dirty="0">
                <a:solidFill>
                  <a:srgbClr val="0000CC"/>
                </a:solidFill>
              </a:rPr>
              <a:t>If actual rate too low, process loses frame</a:t>
            </a:r>
          </a:p>
          <a:p>
            <a:pPr lvl="1"/>
            <a:r>
              <a:rPr lang="en-US" altLang="zh-CN" dirty="0">
                <a:solidFill>
                  <a:srgbClr val="0000CC"/>
                </a:solidFill>
              </a:rPr>
              <a:t>If actual rate too high, process gains frame</a:t>
            </a:r>
          </a:p>
        </p:txBody>
      </p:sp>
      <p:pic>
        <p:nvPicPr>
          <p:cNvPr id="645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6351" r="1137" b="16667"/>
          <a:stretch>
            <a:fillRect/>
          </a:stretch>
        </p:blipFill>
        <p:spPr bwMode="auto">
          <a:xfrm>
            <a:off x="2506664" y="2652714"/>
            <a:ext cx="7126287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Working Sets and Page Fault Rates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9" name="Picture 4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77" y="1718442"/>
            <a:ext cx="7668595" cy="349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70C0"/>
                </a:solidFill>
                <a:ea typeface="宋体" pitchFamily="2" charset="-122"/>
              </a:rPr>
              <a:t>9.7 Memory-Mapped Files</a:t>
            </a:r>
            <a:endParaRPr lang="zh-CN" alt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/>
              <a:t>Virtual Memory That is Larger Than Physical Memory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5891214" y="3246438"/>
            <a:ext cx="409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kumimoji="1" lang="zh-CN" altLang="en-US">
                <a:latin typeface="Helvetica" pitchFamily="34" charset="0"/>
                <a:sym typeface="Symbol" pitchFamily="18" charset="2"/>
              </a:rPr>
              <a:t></a:t>
            </a:r>
          </a:p>
        </p:txBody>
      </p:sp>
      <p:pic>
        <p:nvPicPr>
          <p:cNvPr id="81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9" y="1349829"/>
            <a:ext cx="6371771" cy="439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Memory-Mapped Files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Memory-mapped file I/O allows file I/O to be treated as routine memory access by </a:t>
            </a:r>
            <a:r>
              <a:rPr lang="en-US" altLang="zh-CN" sz="1800" dirty="0">
                <a:solidFill>
                  <a:srgbClr val="3366FF"/>
                </a:solidFill>
              </a:rPr>
              <a:t>mapping </a:t>
            </a:r>
            <a:r>
              <a:rPr lang="en-US" altLang="zh-CN" sz="1800" dirty="0"/>
              <a:t>a disk block to a page in memory</a:t>
            </a:r>
          </a:p>
          <a:p>
            <a:endParaRPr lang="en-US" altLang="zh-CN" sz="1800" dirty="0"/>
          </a:p>
          <a:p>
            <a:r>
              <a:rPr lang="en-US" altLang="zh-CN" sz="1800" dirty="0"/>
              <a:t>A file is initially read using demand paging. A page-sized portion of the file is read from the file system into a physical page. Subsequent reads/writes to/from the file are treated as ordinary memory accesses.</a:t>
            </a:r>
          </a:p>
          <a:p>
            <a:endParaRPr lang="en-US" altLang="zh-CN" sz="1800" dirty="0"/>
          </a:p>
          <a:p>
            <a:r>
              <a:rPr lang="en-US" altLang="zh-CN" sz="1800" dirty="0"/>
              <a:t>Simplifies file access by treating file I/O through memory rather than </a:t>
            </a:r>
            <a:r>
              <a:rPr lang="en-US" altLang="zh-CN" sz="1800" b="1" dirty="0">
                <a:latin typeface="Courier New" pitchFamily="49" charset="0"/>
              </a:rPr>
              <a:t>read() write()</a:t>
            </a:r>
            <a:r>
              <a:rPr lang="en-US" altLang="zh-CN" sz="1800" b="1" dirty="0"/>
              <a:t> </a:t>
            </a:r>
            <a:r>
              <a:rPr lang="en-US" altLang="zh-CN" sz="1800" dirty="0"/>
              <a:t>system calls</a:t>
            </a:r>
          </a:p>
          <a:p>
            <a:endParaRPr lang="en-US" altLang="zh-CN" sz="1800" dirty="0"/>
          </a:p>
          <a:p>
            <a:r>
              <a:rPr lang="en-US" altLang="zh-CN" sz="1800" dirty="0"/>
              <a:t>Also allows several processes to map the same file allowing the pages in memory to be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Memory Mapped Files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822" y="1292225"/>
            <a:ext cx="6695692" cy="501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Memory-Mapped Shared Memory in Windows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1" y="1643064"/>
            <a:ext cx="683577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70C0"/>
                </a:solidFill>
                <a:ea typeface="宋体" pitchFamily="2" charset="-122"/>
              </a:rPr>
              <a:t>9.8 Allocating Kernel Memory</a:t>
            </a:r>
            <a:endParaRPr lang="zh-CN" alt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15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Allocating Kernel Memory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Treated differently from user memory</a:t>
            </a:r>
          </a:p>
          <a:p>
            <a:r>
              <a:rPr lang="en-US" altLang="zh-CN" sz="2400" dirty="0"/>
              <a:t>Often allocated from a free-memory pool</a:t>
            </a:r>
          </a:p>
          <a:p>
            <a:pPr lvl="1"/>
            <a:r>
              <a:rPr lang="en-US" altLang="zh-CN" sz="2400" dirty="0"/>
              <a:t>Kernel requests memory for structures of varying sizes</a:t>
            </a:r>
          </a:p>
          <a:p>
            <a:pPr lvl="1"/>
            <a:r>
              <a:rPr lang="en-US" altLang="zh-CN" sz="2400" dirty="0"/>
              <a:t>Some kernel memory needs to be contiguous</a:t>
            </a:r>
          </a:p>
          <a:p>
            <a:pPr>
              <a:buFont typeface="Monotype Sorts" pitchFamily="2" charset="2"/>
              <a:buNone/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Buddy System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Allocates memory from fixed-size segment consisting of physically-contiguous pages</a:t>
            </a:r>
          </a:p>
          <a:p>
            <a:r>
              <a:rPr lang="en-US" altLang="zh-CN" sz="2000" dirty="0"/>
              <a:t>Memory allocated using power-of-2 allocator</a:t>
            </a:r>
          </a:p>
          <a:p>
            <a:pPr lvl="1"/>
            <a:r>
              <a:rPr lang="en-US" altLang="zh-CN" sz="2000" dirty="0"/>
              <a:t>Satisfies requests in units sized as power of 2</a:t>
            </a:r>
          </a:p>
          <a:p>
            <a:pPr lvl="1"/>
            <a:r>
              <a:rPr lang="en-US" altLang="zh-CN" sz="2000" dirty="0"/>
              <a:t>Request rounded up to next highest power of 2</a:t>
            </a:r>
          </a:p>
          <a:p>
            <a:pPr lvl="1"/>
            <a:r>
              <a:rPr lang="en-US" altLang="zh-CN" sz="2000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zh-CN" sz="2000" dirty="0"/>
              <a:t>Continue until appropriate sized chunk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Buddy System Allocator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136650"/>
            <a:ext cx="5695950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Slab Allocator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Alternate strategy</a:t>
            </a:r>
          </a:p>
          <a:p>
            <a:r>
              <a:rPr lang="en-US" altLang="zh-CN" sz="1800" dirty="0">
                <a:solidFill>
                  <a:srgbClr val="3366FF"/>
                </a:solidFill>
              </a:rPr>
              <a:t>Slab </a:t>
            </a:r>
            <a:r>
              <a:rPr lang="en-US" altLang="zh-CN" sz="1800" dirty="0"/>
              <a:t>is one or more physically contiguous pages</a:t>
            </a:r>
          </a:p>
          <a:p>
            <a:r>
              <a:rPr lang="en-US" altLang="zh-CN" sz="1800" dirty="0">
                <a:solidFill>
                  <a:srgbClr val="3366FF"/>
                </a:solidFill>
              </a:rPr>
              <a:t>Cache </a:t>
            </a:r>
            <a:r>
              <a:rPr lang="en-US" altLang="zh-CN" sz="1800" dirty="0"/>
              <a:t>consists of one or more slabs</a:t>
            </a:r>
          </a:p>
          <a:p>
            <a:r>
              <a:rPr lang="en-US" altLang="zh-CN" sz="1800" dirty="0"/>
              <a:t>Single cache for each unique kernel data structure</a:t>
            </a:r>
          </a:p>
          <a:p>
            <a:pPr lvl="1"/>
            <a:r>
              <a:rPr lang="en-US" altLang="zh-CN" sz="1800" dirty="0"/>
              <a:t>Each cache filled with </a:t>
            </a:r>
            <a:r>
              <a:rPr lang="en-US" altLang="zh-CN" sz="1800" dirty="0">
                <a:solidFill>
                  <a:srgbClr val="3366FF"/>
                </a:solidFill>
              </a:rPr>
              <a:t>objects </a:t>
            </a:r>
            <a:r>
              <a:rPr lang="en-US" altLang="zh-CN" sz="1800" dirty="0"/>
              <a:t>– instantiations of the data structure</a:t>
            </a:r>
          </a:p>
          <a:p>
            <a:r>
              <a:rPr lang="en-US" altLang="zh-CN" sz="1800" dirty="0"/>
              <a:t>When cache created, filled with objects marked as free</a:t>
            </a:r>
          </a:p>
          <a:p>
            <a:r>
              <a:rPr lang="en-US" altLang="zh-CN" sz="1800" dirty="0"/>
              <a:t>When structures stored, objects marked as used</a:t>
            </a:r>
          </a:p>
          <a:p>
            <a:r>
              <a:rPr lang="en-US" altLang="zh-CN" sz="1800" dirty="0"/>
              <a:t>If slab is full of used objects, next object allocated from empty slab</a:t>
            </a:r>
          </a:p>
          <a:p>
            <a:pPr lvl="1"/>
            <a:r>
              <a:rPr lang="en-US" altLang="zh-CN" sz="1800" dirty="0"/>
              <a:t>If no empty slabs, new slab allocated</a:t>
            </a:r>
          </a:p>
          <a:p>
            <a:r>
              <a:rPr lang="en-US" altLang="zh-CN" sz="1800" dirty="0"/>
              <a:t>Benefits include no fragmentation, fast memory request satisfaction</a:t>
            </a:r>
          </a:p>
          <a:p>
            <a:pPr>
              <a:buFont typeface="Monotype Sorts" pitchFamily="2" charset="2"/>
              <a:buNone/>
            </a:pPr>
            <a:endParaRPr lang="en-US" altLang="zh-CN" sz="1800" dirty="0"/>
          </a:p>
          <a:p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Slab Allocation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t="3944" r="720" b="3635"/>
          <a:stretch>
            <a:fillRect/>
          </a:stretch>
        </p:blipFill>
        <p:spPr bwMode="auto">
          <a:xfrm>
            <a:off x="2941639" y="1601789"/>
            <a:ext cx="6130925" cy="43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70C0"/>
                </a:solidFill>
                <a:ea typeface="宋体" pitchFamily="2" charset="-122"/>
              </a:rPr>
              <a:t>9.9 Other Considerations</a:t>
            </a:r>
            <a:endParaRPr lang="zh-CN" alt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5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Virtual-address Space</a:t>
            </a:r>
            <a:r>
              <a:rPr lang="zh-CN" altLang="en-US" smtClean="0">
                <a:ea typeface="宋体" pitchFamily="2" charset="-122"/>
              </a:rPr>
              <a:t>（</a:t>
            </a:r>
            <a:r>
              <a:rPr lang="zh-CN" altLang="en-US" sz="2800">
                <a:solidFill>
                  <a:srgbClr val="FF0000"/>
                </a:solidFill>
                <a:ea typeface="宋体" pitchFamily="2" charset="-122"/>
              </a:rPr>
              <a:t>虚拟地址空间</a:t>
            </a:r>
            <a:r>
              <a:rPr lang="zh-CN" altLang="en-US" smtClean="0">
                <a:ea typeface="宋体" pitchFamily="2" charset="-122"/>
              </a:rPr>
              <a:t>）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147764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0" name="组合 5"/>
          <p:cNvGrpSpPr>
            <a:grpSpLocks/>
          </p:cNvGrpSpPr>
          <p:nvPr/>
        </p:nvGrpSpPr>
        <p:grpSpPr bwMode="auto">
          <a:xfrm>
            <a:off x="5283200" y="889000"/>
            <a:ext cx="4286250" cy="5348288"/>
            <a:chOff x="3759172" y="889000"/>
            <a:chExt cx="4286279" cy="5348270"/>
          </a:xfrm>
        </p:grpSpPr>
        <p:pic>
          <p:nvPicPr>
            <p:cNvPr id="9221" name="Picture 4" descr="进程虚拟内存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172" y="889000"/>
              <a:ext cx="4286279" cy="5348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 bwMode="auto">
            <a:xfrm>
              <a:off x="4267175" y="5689584"/>
              <a:ext cx="723905" cy="253999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zh-CN" altLang="en-US"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Other </a:t>
            </a:r>
            <a:r>
              <a:rPr lang="en-US" altLang="zh-CN" sz="2800" dirty="0">
                <a:solidFill>
                  <a:srgbClr val="FF0000"/>
                </a:solidFill>
              </a:rPr>
              <a:t>Considerations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>
                <a:latin typeface="Times New Roman" pitchFamily="18" charset="0"/>
                <a:ea typeface="楷体_GB2312" pitchFamily="49" charset="-122"/>
              </a:rPr>
              <a:t>Prepaging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（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预调页）</a:t>
            </a:r>
            <a:endParaRPr lang="en-US" altLang="zh-CN" sz="2400" dirty="0">
              <a:latin typeface="Times New Roman" pitchFamily="18" charset="0"/>
              <a:ea typeface="楷体_GB2312" pitchFamily="49" charset="-122"/>
            </a:endParaRPr>
          </a:p>
          <a:p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Page Size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（页大小）</a:t>
            </a:r>
          </a:p>
          <a:p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TLB Reach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TLB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范围）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Program Structure 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程序结构）</a:t>
            </a:r>
            <a:endParaRPr lang="en-US" altLang="zh-CN" sz="2400" dirty="0">
              <a:latin typeface="Times New Roman" pitchFamily="18" charset="0"/>
              <a:ea typeface="楷体_GB2312" pitchFamily="49" charset="-122"/>
            </a:endParaRPr>
          </a:p>
          <a:p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I/O interlock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（ 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I/O 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锁定）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0000CC"/>
                </a:solidFill>
              </a:rPr>
              <a:t>Other Issues -- Prepaging </a:t>
            </a:r>
            <a:r>
              <a:rPr lang="en-US" altLang="zh-CN" b="0" smtClean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b="0" smtClean="0">
                <a:latin typeface="Times New Roman" pitchFamily="18" charset="0"/>
                <a:ea typeface="楷体_GB2312" pitchFamily="49" charset="-122"/>
              </a:rPr>
              <a:t>预调页）</a:t>
            </a:r>
            <a:endParaRPr lang="en-US" altLang="zh-CN" b="0" smtClean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/>
              <a:t>Prepaging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/>
              <a:t>To reduce the large number of page faults that occurs at process startup</a:t>
            </a:r>
          </a:p>
          <a:p>
            <a:pPr lvl="1"/>
            <a:r>
              <a:rPr lang="en-US" altLang="zh-CN" sz="2000" dirty="0" err="1"/>
              <a:t>Prepage</a:t>
            </a:r>
            <a:r>
              <a:rPr lang="en-US" altLang="zh-CN" sz="2000" dirty="0"/>
              <a:t> all or some of the pages a process will need, before they are referenced</a:t>
            </a:r>
          </a:p>
          <a:p>
            <a:pPr lvl="1"/>
            <a:r>
              <a:rPr lang="en-US" altLang="zh-CN" sz="2000" dirty="0"/>
              <a:t>But if </a:t>
            </a:r>
            <a:r>
              <a:rPr lang="en-US" altLang="zh-CN" sz="2000" dirty="0" err="1"/>
              <a:t>prepaged</a:t>
            </a:r>
            <a:r>
              <a:rPr lang="en-US" altLang="zh-CN" sz="2000" dirty="0"/>
              <a:t> pages are unused, I/O and memory was wasted</a:t>
            </a:r>
          </a:p>
          <a:p>
            <a:pPr lvl="1"/>
            <a:r>
              <a:rPr lang="en-US" altLang="zh-CN" sz="2000" dirty="0"/>
              <a:t>Assume </a:t>
            </a:r>
            <a:r>
              <a:rPr lang="en-US" altLang="zh-CN" sz="2000" i="1" dirty="0"/>
              <a:t>s</a:t>
            </a:r>
            <a:r>
              <a:rPr lang="en-US" altLang="zh-CN" sz="2000" dirty="0"/>
              <a:t> pages are </a:t>
            </a:r>
            <a:r>
              <a:rPr lang="en-US" altLang="zh-CN" sz="2000" dirty="0" err="1"/>
              <a:t>prepaged</a:t>
            </a:r>
            <a:r>
              <a:rPr lang="en-US" altLang="zh-CN" sz="2000" dirty="0"/>
              <a:t> and </a:t>
            </a:r>
            <a:r>
              <a:rPr lang="el-GR" altLang="zh-CN" sz="2000" i="1" dirty="0"/>
              <a:t>α</a:t>
            </a:r>
            <a:r>
              <a:rPr lang="en-US" altLang="zh-CN" sz="2000" i="1" dirty="0"/>
              <a:t> </a:t>
            </a:r>
            <a:r>
              <a:rPr lang="en-US" altLang="zh-CN" sz="2000" dirty="0"/>
              <a:t>of the pages is used</a:t>
            </a:r>
          </a:p>
          <a:p>
            <a:pPr lvl="2"/>
            <a:r>
              <a:rPr lang="en-US" altLang="zh-CN" sz="2000" dirty="0"/>
              <a:t>Is cost of </a:t>
            </a:r>
            <a:r>
              <a:rPr lang="en-US" altLang="zh-CN" sz="2000" i="1" dirty="0"/>
              <a:t>s * </a:t>
            </a:r>
            <a:r>
              <a:rPr lang="el-GR" altLang="zh-CN" sz="2000" i="1" dirty="0"/>
              <a:t>α</a:t>
            </a:r>
            <a:r>
              <a:rPr lang="en-US" altLang="zh-CN" sz="2000" i="1" dirty="0"/>
              <a:t>  </a:t>
            </a:r>
            <a:r>
              <a:rPr lang="en-US" altLang="zh-CN" sz="2000" dirty="0"/>
              <a:t>save pages faults &gt; or &lt; than the cost of </a:t>
            </a:r>
            <a:r>
              <a:rPr lang="en-US" altLang="zh-CN" sz="2000" dirty="0" err="1"/>
              <a:t>prepaging</a:t>
            </a:r>
            <a:r>
              <a:rPr lang="en-US" altLang="zh-CN" sz="2000" i="1" dirty="0"/>
              <a:t> </a:t>
            </a:r>
            <a:br>
              <a:rPr lang="en-US" altLang="zh-CN" sz="2000" i="1" dirty="0"/>
            </a:br>
            <a:r>
              <a:rPr lang="en-US" altLang="zh-CN" sz="2000" i="1" dirty="0"/>
              <a:t>s * (1- </a:t>
            </a:r>
            <a:r>
              <a:rPr lang="el-GR" altLang="zh-CN" sz="2000" i="1" dirty="0"/>
              <a:t>α</a:t>
            </a:r>
            <a:r>
              <a:rPr lang="en-US" altLang="zh-CN" sz="2000" i="1" dirty="0"/>
              <a:t>) </a:t>
            </a:r>
            <a:r>
              <a:rPr lang="en-US" altLang="zh-CN" sz="2000" dirty="0"/>
              <a:t>unnecessary pages</a:t>
            </a:r>
            <a:r>
              <a:rPr lang="en-US" altLang="zh-CN" sz="2000" i="1" dirty="0"/>
              <a:t>?  </a:t>
            </a:r>
          </a:p>
          <a:p>
            <a:pPr lvl="2"/>
            <a:r>
              <a:rPr lang="el-GR" altLang="zh-CN" sz="2000" i="1" dirty="0"/>
              <a:t>α</a:t>
            </a:r>
            <a:r>
              <a:rPr lang="en-US" altLang="zh-CN" sz="2000" i="1" dirty="0"/>
              <a:t> </a:t>
            </a:r>
            <a:r>
              <a:rPr lang="en-US" altLang="zh-CN" sz="2000" dirty="0"/>
              <a:t>near zero </a:t>
            </a:r>
            <a:r>
              <a:rPr lang="en-US" altLang="zh-CN" sz="2000" dirty="0">
                <a:sym typeface="Symbol" pitchFamily="18" charset="2"/>
              </a:rPr>
              <a:t> </a:t>
            </a:r>
            <a:r>
              <a:rPr lang="en-US" altLang="zh-CN" sz="2000" dirty="0" err="1">
                <a:sym typeface="Symbol" pitchFamily="18" charset="2"/>
              </a:rPr>
              <a:t>prepaging</a:t>
            </a:r>
            <a:r>
              <a:rPr lang="en-US" altLang="zh-CN" sz="2000" dirty="0">
                <a:sym typeface="Symbol" pitchFamily="18" charset="2"/>
              </a:rPr>
              <a:t> loses</a:t>
            </a:r>
            <a:r>
              <a:rPr lang="en-US" altLang="zh-CN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Other Issues – Page Size </a:t>
            </a:r>
            <a:r>
              <a:rPr lang="zh-CN" altLang="en-US" sz="2800" b="0">
                <a:latin typeface="Times New Roman" pitchFamily="18" charset="0"/>
                <a:ea typeface="楷体_GB2312" pitchFamily="49" charset="-122"/>
              </a:rPr>
              <a:t>（页大小）</a:t>
            </a:r>
            <a:endParaRPr lang="en-US" altLang="zh-CN" sz="2800" b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Page size selection must take into consideration:</a:t>
            </a:r>
          </a:p>
          <a:p>
            <a:pPr lvl="1"/>
            <a:r>
              <a:rPr lang="en-US" altLang="zh-CN" sz="2000" dirty="0"/>
              <a:t>fragmentation</a:t>
            </a:r>
          </a:p>
          <a:p>
            <a:pPr lvl="1"/>
            <a:r>
              <a:rPr lang="en-US" altLang="zh-CN" sz="2000" dirty="0"/>
              <a:t>table size </a:t>
            </a:r>
          </a:p>
          <a:p>
            <a:pPr lvl="1"/>
            <a:r>
              <a:rPr lang="en-US" altLang="zh-CN" sz="2000" dirty="0"/>
              <a:t>I/O overhead</a:t>
            </a:r>
          </a:p>
          <a:p>
            <a:pPr lvl="1"/>
            <a:r>
              <a:rPr lang="en-US" altLang="zh-CN" sz="2000" dirty="0"/>
              <a:t>Locality</a:t>
            </a:r>
          </a:p>
          <a:p>
            <a:r>
              <a:rPr lang="en-US" altLang="zh-CN" sz="2000" dirty="0"/>
              <a:t>Increase the Page Size</a:t>
            </a:r>
          </a:p>
          <a:p>
            <a:pPr lvl="1"/>
            <a:r>
              <a:rPr lang="en-US" altLang="zh-CN" sz="2000" dirty="0"/>
              <a:t>This may lead to an increase in fragmentation as not all applications require a large page size</a:t>
            </a:r>
          </a:p>
          <a:p>
            <a:r>
              <a:rPr lang="en-US" altLang="zh-CN" sz="2000" dirty="0"/>
              <a:t>Provide Multiple Page Sizes</a:t>
            </a:r>
          </a:p>
          <a:p>
            <a:pPr lvl="1"/>
            <a:r>
              <a:rPr lang="en-US" altLang="zh-CN" sz="2000" dirty="0"/>
              <a:t>This allows applications that require larger page sizes the opportunity to use them without an increase in fragmentation</a:t>
            </a:r>
          </a:p>
          <a:p>
            <a:pPr lvl="1"/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Other Issues – TLB Reach</a:t>
            </a:r>
            <a:r>
              <a:rPr lang="zh-CN" altLang="en-US" smtClean="0"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</a:rPr>
              <a:t>TLB</a:t>
            </a:r>
            <a:r>
              <a:rPr lang="zh-CN" altLang="en-US" smtClean="0">
                <a:ea typeface="宋体" pitchFamily="2" charset="-122"/>
              </a:rPr>
              <a:t>范围）</a:t>
            </a:r>
            <a:r>
              <a:rPr lang="zh-CN" altLang="en-US" smtClean="0"/>
              <a:t> 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TLB Reach - The amount of memory accessible from the TLB</a:t>
            </a:r>
          </a:p>
          <a:p>
            <a:r>
              <a:rPr lang="en-US" altLang="zh-CN" sz="2000" dirty="0"/>
              <a:t>TLB Reach = (TLB Size) X (Page Size)</a:t>
            </a:r>
          </a:p>
          <a:p>
            <a:r>
              <a:rPr lang="en-US" altLang="zh-CN" sz="2000" dirty="0"/>
              <a:t>Ideally, the working set of each process is stored in the TLB</a:t>
            </a:r>
          </a:p>
          <a:p>
            <a:pPr lvl="1"/>
            <a:r>
              <a:rPr lang="en-US" altLang="zh-CN" sz="2000" dirty="0"/>
              <a:t>Otherwise there is a high degree of page faults</a:t>
            </a:r>
          </a:p>
          <a:p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Other Issues – </a:t>
            </a:r>
            <a:r>
              <a:rPr lang="en-US" altLang="zh-CN" smtClean="0">
                <a:solidFill>
                  <a:srgbClr val="FF0000"/>
                </a:solidFill>
              </a:rPr>
              <a:t>Program Structure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CN" sz="1800" b="1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CN" sz="18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sz="1800" b="1" dirty="0" err="1">
                <a:latin typeface="Courier New" pitchFamily="49" charset="0"/>
              </a:rPr>
              <a:t>nt</a:t>
            </a:r>
            <a:r>
              <a:rPr lang="en-US" altLang="zh-CN" sz="1800" b="1" dirty="0">
                <a:latin typeface="Courier New" pitchFamily="49" charset="0"/>
              </a:rPr>
              <a:t>[128,128] data;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CN" sz="1800" b="1" dirty="0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CN" sz="1800" b="1" dirty="0"/>
              <a:t>Program 1 	</a:t>
            </a:r>
          </a:p>
          <a:p>
            <a:pPr>
              <a:lnSpc>
                <a:spcPct val="90000"/>
              </a:lnSpc>
              <a:buNone/>
              <a:tabLst>
                <a:tab pos="3319463" algn="l"/>
                <a:tab pos="3651250" algn="l"/>
              </a:tabLst>
            </a:pPr>
            <a:r>
              <a:rPr lang="en-US" altLang="zh-CN" sz="1800" b="1" dirty="0">
                <a:latin typeface="Times New Roman" pitchFamily="18" charset="0"/>
              </a:rPr>
              <a:t>               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for (j = 0; j &lt;128; j++)</a:t>
            </a:r>
            <a:b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</a:b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                 for (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= 0;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&lt; 128;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++)</a:t>
            </a:r>
            <a:b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</a:b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                       data[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i,j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] = 0;</a:t>
            </a:r>
            <a:b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</a:br>
            <a:endParaRPr lang="en-US" altLang="zh-CN" sz="1800" b="1" dirty="0">
              <a:solidFill>
                <a:srgbClr val="0000CC"/>
              </a:solidFill>
              <a:latin typeface="Times New Roman" pitchFamily="18" charset="0"/>
            </a:endParaRPr>
          </a:p>
          <a:p>
            <a:pPr lvl="1">
              <a:lnSpc>
                <a:spcPct val="90000"/>
              </a:lnSpc>
              <a:buNone/>
              <a:tabLst>
                <a:tab pos="3319463" algn="l"/>
                <a:tab pos="3651250" algn="l"/>
              </a:tabLst>
            </a:pPr>
            <a:r>
              <a:rPr lang="en-US" altLang="zh-CN" sz="1800" b="1" dirty="0">
                <a:latin typeface="Times New Roman" pitchFamily="18" charset="0"/>
              </a:rPr>
              <a:t>     </a:t>
            </a:r>
            <a: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  <a:t>128 x 128 = 16,384 page faults </a:t>
            </a:r>
            <a:br>
              <a:rPr lang="en-US" altLang="zh-CN" sz="1800" b="1" dirty="0">
                <a:solidFill>
                  <a:srgbClr val="FF0000"/>
                </a:solidFill>
                <a:latin typeface="Times New Roman" pitchFamily="18" charset="0"/>
              </a:rPr>
            </a:br>
            <a:endParaRPr lang="en-US" altLang="zh-CN" sz="18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 lvl="1">
              <a:lnSpc>
                <a:spcPct val="90000"/>
              </a:lnSpc>
              <a:tabLst>
                <a:tab pos="3319463" algn="l"/>
                <a:tab pos="3651250" algn="l"/>
              </a:tabLst>
            </a:pPr>
            <a:r>
              <a:rPr lang="en-US" altLang="zh-CN" sz="1800" b="1" dirty="0">
                <a:latin typeface="Times New Roman" pitchFamily="18" charset="0"/>
              </a:rPr>
              <a:t>Program 2 	</a:t>
            </a:r>
          </a:p>
          <a:p>
            <a:pPr lvl="1">
              <a:lnSpc>
                <a:spcPct val="90000"/>
              </a:lnSpc>
              <a:buNone/>
              <a:tabLst>
                <a:tab pos="3319463" algn="l"/>
                <a:tab pos="3651250" algn="l"/>
              </a:tabLst>
            </a:pPr>
            <a:r>
              <a:rPr lang="zh-CN" altLang="en-US" sz="1800" b="1" dirty="0">
                <a:latin typeface="Times New Roman" pitchFamily="18" charset="0"/>
              </a:rPr>
              <a:t>             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for (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= 0;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&lt; 128; 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++)</a:t>
            </a:r>
            <a:b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</a:b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              for (j = 0; j &lt; 128; j++)</a:t>
            </a:r>
            <a:b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</a:b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                     data[</a:t>
            </a:r>
            <a:r>
              <a:rPr lang="en-US" altLang="zh-CN" sz="1800" b="1" dirty="0" err="1">
                <a:solidFill>
                  <a:srgbClr val="0000CC"/>
                </a:solidFill>
                <a:latin typeface="Times New Roman" pitchFamily="18" charset="0"/>
              </a:rPr>
              <a:t>i,j</a:t>
            </a:r>
            <a:r>
              <a:rPr lang="en-US" altLang="zh-CN" sz="1800" b="1" dirty="0">
                <a:solidFill>
                  <a:srgbClr val="0000CC"/>
                </a:solidFill>
                <a:latin typeface="Times New Roman" pitchFamily="18" charset="0"/>
              </a:rPr>
              <a:t>] = 0;</a:t>
            </a:r>
          </a:p>
          <a:p>
            <a:pPr lvl="1">
              <a:lnSpc>
                <a:spcPct val="90000"/>
              </a:lnSpc>
              <a:buNone/>
              <a:tabLst>
                <a:tab pos="3319463" algn="l"/>
                <a:tab pos="3651250" algn="l"/>
              </a:tabLst>
            </a:pPr>
            <a:r>
              <a:rPr lang="en-US" altLang="zh-CN" sz="1800" b="1" dirty="0"/>
              <a:t/>
            </a:r>
            <a:br>
              <a:rPr lang="en-US" altLang="zh-CN" sz="1800" b="1" dirty="0"/>
            </a:br>
            <a:r>
              <a:rPr lang="en-US" altLang="zh-CN" sz="1800" b="1" dirty="0">
                <a:solidFill>
                  <a:srgbClr val="FF0000"/>
                </a:solidFill>
              </a:rPr>
              <a:t>128 page faults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 rot="-875390">
            <a:off x="5703889" y="2609140"/>
            <a:ext cx="4884737" cy="460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6600"/>
                </a:solidFill>
                <a:ea typeface="宋体" pitchFamily="2" charset="-122"/>
              </a:rPr>
              <a:t>Which method should you program?</a:t>
            </a:r>
            <a:endParaRPr lang="en-US" altLang="zh-CN" sz="2400" b="1">
              <a:solidFill>
                <a:srgbClr val="CC66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Other Issues – I/O interlock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3366FF"/>
                </a:solidFill>
              </a:rPr>
              <a:t>I/O Interlock </a:t>
            </a:r>
            <a:r>
              <a:rPr lang="en-US" altLang="zh-CN" sz="2400" dirty="0"/>
              <a:t>– Pages must sometimes be locked into memory</a:t>
            </a:r>
          </a:p>
          <a:p>
            <a:endParaRPr lang="en-US" altLang="zh-CN" sz="2400" dirty="0"/>
          </a:p>
          <a:p>
            <a:r>
              <a:rPr lang="en-US" altLang="zh-CN" sz="2400" dirty="0"/>
              <a:t>Consider I/O - Pages that are used for copying a file from a device must be locked from being selected for eviction by a page replacement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/>
              <a:t>Reason Why Frames Used For I/O Must Be In Memory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771" y="1647826"/>
            <a:ext cx="4197804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9.10 Operating System Examples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Operating System Examples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/>
              <a:t>Windows XP</a:t>
            </a:r>
          </a:p>
          <a:p>
            <a:endParaRPr lang="en-US" altLang="zh-CN" sz="1800" b="1"/>
          </a:p>
          <a:p>
            <a:r>
              <a:rPr lang="en-US" altLang="zh-CN" sz="1800" b="1"/>
              <a:t>Solaris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Windows XP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/>
              <a:t>Uses demand paging with </a:t>
            </a:r>
            <a:r>
              <a:rPr lang="en-US" altLang="zh-CN" sz="1800" b="1">
                <a:solidFill>
                  <a:srgbClr val="3366FF"/>
                </a:solidFill>
              </a:rPr>
              <a:t>clustering</a:t>
            </a:r>
            <a:r>
              <a:rPr lang="en-US" altLang="zh-CN" sz="1800" b="1"/>
              <a:t>. Clustering brings in pages surrounding the faulting page</a:t>
            </a:r>
          </a:p>
          <a:p>
            <a:r>
              <a:rPr lang="en-US" altLang="zh-CN" sz="1800" b="1"/>
              <a:t>Processes are assigned </a:t>
            </a:r>
            <a:r>
              <a:rPr lang="en-US" altLang="zh-CN" sz="1800" b="1">
                <a:solidFill>
                  <a:srgbClr val="3366FF"/>
                </a:solidFill>
              </a:rPr>
              <a:t>working set minimum </a:t>
            </a:r>
            <a:r>
              <a:rPr lang="en-US" altLang="zh-CN" sz="1800" b="1"/>
              <a:t>and </a:t>
            </a:r>
            <a:r>
              <a:rPr lang="en-US" altLang="zh-CN" sz="1800" b="1">
                <a:solidFill>
                  <a:srgbClr val="3366FF"/>
                </a:solidFill>
              </a:rPr>
              <a:t>working set maximum</a:t>
            </a:r>
          </a:p>
          <a:p>
            <a:r>
              <a:rPr lang="en-US" altLang="zh-CN" sz="1800" b="1"/>
              <a:t>Working set minimum is the minimum number of pages the process is guaranteed to have in memory</a:t>
            </a:r>
          </a:p>
          <a:p>
            <a:r>
              <a:rPr lang="en-US" altLang="zh-CN" sz="1800" b="1"/>
              <a:t>A process may be assigned as many pages up to its working set maximum</a:t>
            </a:r>
          </a:p>
          <a:p>
            <a:r>
              <a:rPr lang="en-US" altLang="zh-CN" sz="1800" b="1"/>
              <a:t>When the amount of free memory in the system falls below a threshold, </a:t>
            </a:r>
            <a:r>
              <a:rPr lang="en-US" altLang="zh-CN" sz="1800" b="1">
                <a:solidFill>
                  <a:srgbClr val="3366FF"/>
                </a:solidFill>
              </a:rPr>
              <a:t>automatic working set trimming </a:t>
            </a:r>
            <a:r>
              <a:rPr lang="en-US" altLang="zh-CN" sz="1800" b="1"/>
              <a:t>is performed to restore the amount of free memory</a:t>
            </a:r>
          </a:p>
          <a:p>
            <a:r>
              <a:rPr lang="en-US" altLang="zh-CN" sz="1800" b="1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Shared Library Using Virtual Memory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487" y="1273175"/>
            <a:ext cx="7402740" cy="488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Solaris 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/>
              <a:t>Maintains a list of free pages to assign faulting processes</a:t>
            </a:r>
          </a:p>
          <a:p>
            <a:r>
              <a:rPr lang="en-US" altLang="zh-CN" sz="1800" b="1" i="1" dirty="0" err="1"/>
              <a:t>Lotsfree</a:t>
            </a:r>
            <a:r>
              <a:rPr lang="en-US" altLang="zh-CN" sz="1800" b="1" dirty="0"/>
              <a:t> – threshold parameter (amount of free memory) to begin paging</a:t>
            </a:r>
          </a:p>
          <a:p>
            <a:r>
              <a:rPr lang="en-US" altLang="zh-CN" sz="1800" b="1" i="1" dirty="0" err="1"/>
              <a:t>Desfree</a:t>
            </a:r>
            <a:r>
              <a:rPr lang="en-US" altLang="zh-CN" sz="1800" b="1" dirty="0"/>
              <a:t> – threshold parameter to increasing paging</a:t>
            </a:r>
          </a:p>
          <a:p>
            <a:r>
              <a:rPr lang="en-US" altLang="zh-CN" sz="1800" b="1" i="1" dirty="0" err="1"/>
              <a:t>Minfree</a:t>
            </a:r>
            <a:r>
              <a:rPr lang="en-US" altLang="zh-CN" sz="1800" b="1" dirty="0"/>
              <a:t> – threshold parameter to being swapping</a:t>
            </a:r>
          </a:p>
          <a:p>
            <a:r>
              <a:rPr lang="en-US" altLang="zh-CN" sz="1800" b="1" dirty="0"/>
              <a:t>Paging is performed by </a:t>
            </a:r>
            <a:r>
              <a:rPr lang="en-US" altLang="zh-CN" sz="1800" b="1" i="1" dirty="0" err="1"/>
              <a:t>pageout</a:t>
            </a:r>
            <a:r>
              <a:rPr lang="en-US" altLang="zh-CN" sz="1800" b="1" dirty="0"/>
              <a:t> process</a:t>
            </a:r>
          </a:p>
          <a:p>
            <a:r>
              <a:rPr lang="en-US" altLang="zh-CN" sz="1800" b="1" dirty="0" err="1"/>
              <a:t>Pageout</a:t>
            </a:r>
            <a:r>
              <a:rPr lang="en-US" altLang="zh-CN" sz="1800" b="1" dirty="0"/>
              <a:t> scans pages using modified clock algorithm</a:t>
            </a:r>
          </a:p>
          <a:p>
            <a:r>
              <a:rPr lang="en-US" altLang="zh-CN" sz="1800" b="1" i="1" dirty="0" err="1"/>
              <a:t>Scanrate</a:t>
            </a:r>
            <a:r>
              <a:rPr lang="en-US" altLang="zh-CN" sz="1800" b="1" dirty="0"/>
              <a:t> is the rate at which pages are scanned. This ranges from </a:t>
            </a:r>
            <a:r>
              <a:rPr lang="en-US" altLang="zh-CN" sz="1800" b="1" i="1" dirty="0" err="1"/>
              <a:t>slowscan</a:t>
            </a:r>
            <a:r>
              <a:rPr lang="en-US" altLang="zh-CN" sz="1800" b="1" dirty="0"/>
              <a:t> to </a:t>
            </a:r>
            <a:r>
              <a:rPr lang="en-US" altLang="zh-CN" sz="1800" b="1" i="1" dirty="0" err="1"/>
              <a:t>fastscan</a:t>
            </a:r>
            <a:endParaRPr lang="en-US" altLang="zh-CN" sz="1800" b="1" dirty="0"/>
          </a:p>
          <a:p>
            <a:r>
              <a:rPr lang="en-US" altLang="zh-CN" sz="1800" b="1" dirty="0" err="1"/>
              <a:t>Pageout</a:t>
            </a:r>
            <a:r>
              <a:rPr lang="en-US" altLang="zh-CN" sz="1800" b="1" dirty="0"/>
              <a:t> is called more frequently depending upon the amount of free memory available</a:t>
            </a:r>
          </a:p>
          <a:p>
            <a:endParaRPr lang="zh-CN" alt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Solaris 2 Page Scanner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49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t="6061" r="923" b="6061"/>
          <a:stretch>
            <a:fillRect/>
          </a:stretch>
        </p:blipFill>
        <p:spPr bwMode="auto">
          <a:xfrm>
            <a:off x="3190875" y="2003426"/>
            <a:ext cx="5545138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>
                <a:latin typeface="楷体" pitchFamily="49" charset="-122"/>
                <a:ea typeface="楷体" pitchFamily="49" charset="-122"/>
              </a:rPr>
              <a:t>课堂练习</a:t>
            </a:r>
            <a:endParaRPr lang="en-US" altLang="zh-CN" b="0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一进程已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分配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个页帧（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page frame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），如下表所示（所有数字都为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进制数，且以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开始）。当进程访问第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页时，产生缺页中断，请分别用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FIFO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（先进先出）、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LRU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（最近最少使用）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、增强二次机会算法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，决定缺页中断服务程序选择换出的页面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244" y="2477486"/>
            <a:ext cx="4130311" cy="1847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92" y="4420526"/>
            <a:ext cx="8318720" cy="21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006699"/>
                </a:solidFill>
              </a:rPr>
              <a:t>End of Chapter 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54154</TotalTime>
  <Words>3447</Words>
  <Application>Microsoft Office PowerPoint</Application>
  <PresentationFormat>宽屏</PresentationFormat>
  <Paragraphs>605</Paragraphs>
  <Slides>93</Slides>
  <Notes>71</Notes>
  <HiddenSlides>1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11" baseType="lpstr">
      <vt:lpstr>Monotype Sorts</vt:lpstr>
      <vt:lpstr>MS PGothic</vt:lpstr>
      <vt:lpstr>MS PGothic</vt:lpstr>
      <vt:lpstr>华文楷体</vt:lpstr>
      <vt:lpstr>楷体</vt:lpstr>
      <vt:lpstr>楷体_GB2312</vt:lpstr>
      <vt:lpstr>宋体</vt:lpstr>
      <vt:lpstr>Arial</vt:lpstr>
      <vt:lpstr>Courier New</vt:lpstr>
      <vt:lpstr>Garamond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Chapter 9:  Virtual Memory</vt:lpstr>
      <vt:lpstr>Chapter 9:  Virtual Memory</vt:lpstr>
      <vt:lpstr>Objectives</vt:lpstr>
      <vt:lpstr>9.1 Background</vt:lpstr>
      <vt:lpstr>Background</vt:lpstr>
      <vt:lpstr>principle of locality</vt:lpstr>
      <vt:lpstr>Virtual Memory That is Larger Than Physical Memory</vt:lpstr>
      <vt:lpstr>Virtual-address Space（虚拟地址空间）</vt:lpstr>
      <vt:lpstr>Shared Library Using Virtual Memory</vt:lpstr>
      <vt:lpstr>9.2 Demand Paging（按需调页、请求调页）</vt:lpstr>
      <vt:lpstr> Demand Paging</vt:lpstr>
      <vt:lpstr>Transfer of a Paged Memory to Contiguous Disk Space</vt:lpstr>
      <vt:lpstr>Valid-Invalid Bit</vt:lpstr>
      <vt:lpstr>Page Table When Some Pages Are Not in Main Memory</vt:lpstr>
      <vt:lpstr>更完整的页表</vt:lpstr>
      <vt:lpstr>Page Fault（缺页）</vt:lpstr>
      <vt:lpstr>Steps in Handling a Page Fault</vt:lpstr>
      <vt:lpstr>Demand Paging Performance</vt:lpstr>
      <vt:lpstr>Performance of Demand Paging</vt:lpstr>
      <vt:lpstr>Performance of Demand Paging</vt:lpstr>
      <vt:lpstr>Performance of Demand Paging</vt:lpstr>
      <vt:lpstr>Demand Paging Example</vt:lpstr>
      <vt:lpstr>9.3 Process Creation</vt:lpstr>
      <vt:lpstr>Process Creation</vt:lpstr>
      <vt:lpstr>Copy-on-Write</vt:lpstr>
      <vt:lpstr>Before Process 1 Modifies Page C</vt:lpstr>
      <vt:lpstr>After Process 1 Modifies Page C</vt:lpstr>
      <vt:lpstr>9.4 Page Replacement （页面置换）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Replacement Algorithms</vt:lpstr>
      <vt:lpstr>Graph of Page Faults Versus The Number of Frames</vt:lpstr>
      <vt:lpstr>Page Replacement Algorithms</vt:lpstr>
      <vt:lpstr>FIFO Page Replacement</vt:lpstr>
      <vt:lpstr>First-In-First-Out (FIFO) Algorithm</vt:lpstr>
      <vt:lpstr>FIFO Illustrating Belady’s Anomaly</vt:lpstr>
      <vt:lpstr>Optimal Page Replacement</vt:lpstr>
      <vt:lpstr>Optimal Algorithm</vt:lpstr>
      <vt:lpstr>Least Recently Used (LRU) (最近最久使用) Algorithm</vt:lpstr>
      <vt:lpstr>LRU Page Replacement</vt:lpstr>
      <vt:lpstr>   LRU算法 ,如何获知“多长时间没引用”？</vt:lpstr>
      <vt:lpstr>Use Of A Stack to Record The Most Recent Page References</vt:lpstr>
      <vt:lpstr>LRU Approximation Algorithms</vt:lpstr>
      <vt:lpstr>1. Additional-Reference-Bits Algorithm </vt:lpstr>
      <vt:lpstr>2. Second-Chance (clock) Algorithm</vt:lpstr>
      <vt:lpstr>Second-Chance Page-Replacement Algorithm</vt:lpstr>
      <vt:lpstr>3. Enhanced Second-Chance  Algorithm</vt:lpstr>
      <vt:lpstr>Counting Algorithms</vt:lpstr>
      <vt:lpstr>Page Buffering Algorithm页面缓冲算法</vt:lpstr>
      <vt:lpstr>9.5 Allocation of Frames(帧分配)</vt:lpstr>
      <vt:lpstr>Allocation of Frames(帧分配)</vt:lpstr>
      <vt:lpstr>Fixed Allocation（固定分配）</vt:lpstr>
      <vt:lpstr>Priority Allocation（优先级分配）</vt:lpstr>
      <vt:lpstr>Global vs. Local Allocation</vt:lpstr>
      <vt:lpstr>帧的分配和置换策略</vt:lpstr>
      <vt:lpstr>9.6 Thrashing （颠簸、抖动）</vt:lpstr>
      <vt:lpstr>Thrashing （颠簸、抖动）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Keeping Track of the Working Set</vt:lpstr>
      <vt:lpstr>Page-Fault Frequency Scheme（缺页频率） </vt:lpstr>
      <vt:lpstr>Working Sets and Page Fault Rates</vt:lpstr>
      <vt:lpstr>9.7 Memory-Mapped Files</vt:lpstr>
      <vt:lpstr>Memory-Mapped Files</vt:lpstr>
      <vt:lpstr>Memory Mapped Files</vt:lpstr>
      <vt:lpstr>Memory-Mapped Shared Memory in Windows</vt:lpstr>
      <vt:lpstr>9.8 Allocating Kernel Memory</vt:lpstr>
      <vt:lpstr>Allocating Kernel Memory</vt:lpstr>
      <vt:lpstr>Buddy System</vt:lpstr>
      <vt:lpstr>Buddy System Allocator</vt:lpstr>
      <vt:lpstr>Slab Allocator</vt:lpstr>
      <vt:lpstr>Slab Allocation</vt:lpstr>
      <vt:lpstr>9.9 Other Considerations</vt:lpstr>
      <vt:lpstr>Other Considerations</vt:lpstr>
      <vt:lpstr>Other Issues -- Prepaging （预调页）</vt:lpstr>
      <vt:lpstr>Other Issues – Page Size （页大小）</vt:lpstr>
      <vt:lpstr>Other Issues – TLB Reach（TLB范围） </vt:lpstr>
      <vt:lpstr>Other Issues – Program Structure</vt:lpstr>
      <vt:lpstr>Other Issues – I/O interlock</vt:lpstr>
      <vt:lpstr>Reason Why Frames Used For I/O Must Be In Memory</vt:lpstr>
      <vt:lpstr>9.10 Operating System Examples</vt:lpstr>
      <vt:lpstr>Operating System Examples</vt:lpstr>
      <vt:lpstr>Windows XP</vt:lpstr>
      <vt:lpstr>Solaris </vt:lpstr>
      <vt:lpstr>Solaris 2 Page Scanner</vt:lpstr>
      <vt:lpstr>课堂练习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jjm</dc:creator>
  <cp:lastModifiedBy>xtommy</cp:lastModifiedBy>
  <cp:revision>293</cp:revision>
  <cp:lastPrinted>2001-06-15T13:47:43Z</cp:lastPrinted>
  <dcterms:created xsi:type="dcterms:W3CDTF">1999-08-03T15:41:59Z</dcterms:created>
  <dcterms:modified xsi:type="dcterms:W3CDTF">2021-11-28T02:56:25Z</dcterms:modified>
</cp:coreProperties>
</file>